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61" r:id="rId4"/>
    <p:sldId id="262" r:id="rId5"/>
    <p:sldId id="264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3286125"/>
            <a:ext cx="9144000" cy="150813"/>
            <a:chOff x="-256" y="3286124"/>
            <a:chExt cx="9144000" cy="150516"/>
          </a:xfrm>
        </p:grpSpPr>
        <p:sp>
          <p:nvSpPr>
            <p:cNvPr id="5" name="Rectangle 15"/>
            <p:cNvSpPr/>
            <p:nvPr userDrawn="1"/>
          </p:nvSpPr>
          <p:spPr>
            <a:xfrm>
              <a:off x="-256" y="3286124"/>
              <a:ext cx="9144000" cy="150516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5214682" y="3286124"/>
              <a:ext cx="3286125" cy="150516"/>
              <a:chOff x="5214682" y="3286124"/>
              <a:chExt cx="3286125" cy="150516"/>
            </a:xfrm>
          </p:grpSpPr>
          <p:sp>
            <p:nvSpPr>
              <p:cNvPr id="7" name="Rectangle 17"/>
              <p:cNvSpPr/>
              <p:nvPr userDrawn="1"/>
            </p:nvSpPr>
            <p:spPr>
              <a:xfrm>
                <a:off x="6310057" y="3286124"/>
                <a:ext cx="1095375" cy="150516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8" name="Rectangle 18"/>
              <p:cNvSpPr/>
              <p:nvPr userDrawn="1"/>
            </p:nvSpPr>
            <p:spPr>
              <a:xfrm>
                <a:off x="7405432" y="3286124"/>
                <a:ext cx="1095375" cy="150516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9" name="Rectangle 19"/>
              <p:cNvSpPr/>
              <p:nvPr userDrawn="1"/>
            </p:nvSpPr>
            <p:spPr>
              <a:xfrm>
                <a:off x="5214682" y="3286124"/>
                <a:ext cx="1095375" cy="150516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571876"/>
            <a:ext cx="7000924" cy="1071570"/>
          </a:xfrm>
          <a:noFill/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15370" cy="1571636"/>
          </a:xfrm>
        </p:spPr>
        <p:txBody>
          <a:bodyPr anchor="b"/>
          <a:lstStyle>
            <a:lvl1pPr algn="ctr">
              <a:defRPr b="0">
                <a:solidFill>
                  <a:schemeClr val="bg1"/>
                </a:solidFill>
                <a:effectLst>
                  <a:glow rad="101600">
                    <a:schemeClr val="tx2"/>
                  </a:glo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86B3D-55B0-402F-8157-223EBD19BA50}" type="datetimeFigureOut">
              <a:rPr lang="ko-KR" altLang="en-US"/>
              <a:pPr>
                <a:defRPr/>
              </a:pPr>
              <a:t>2010-07-31</a:t>
            </a:fld>
            <a:endParaRPr lang="ko-KR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CF505-EE7F-49A7-8EBF-C445A62EEB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1357313"/>
            <a:ext cx="9144000" cy="60325"/>
            <a:chOff x="0" y="1142984"/>
            <a:chExt cx="9144000" cy="60580"/>
          </a:xfrm>
        </p:grpSpPr>
        <p:sp>
          <p:nvSpPr>
            <p:cNvPr id="5" name="Rectangle 7"/>
            <p:cNvSpPr/>
            <p:nvPr userDrawn="1"/>
          </p:nvSpPr>
          <p:spPr>
            <a:xfrm flipH="1">
              <a:off x="0" y="1142984"/>
              <a:ext cx="9144000" cy="6058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grpSp>
          <p:nvGrpSpPr>
            <p:cNvPr id="6" name="Group 8"/>
            <p:cNvGrpSpPr>
              <a:grpSpLocks/>
            </p:cNvGrpSpPr>
            <p:nvPr/>
          </p:nvGrpSpPr>
          <p:grpSpPr bwMode="auto">
            <a:xfrm flipH="1">
              <a:off x="571500" y="1142984"/>
              <a:ext cx="3000375" cy="60580"/>
              <a:chOff x="5429249" y="1214422"/>
              <a:chExt cx="3643314" cy="71438"/>
            </a:xfrm>
          </p:grpSpPr>
          <p:sp>
            <p:nvSpPr>
              <p:cNvPr id="7" name="Rectangle 9"/>
              <p:cNvSpPr/>
              <p:nvPr userDrawn="1"/>
            </p:nvSpPr>
            <p:spPr>
              <a:xfrm>
                <a:off x="6643687" y="1214422"/>
                <a:ext cx="1214438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8" name="Rectangle 10"/>
              <p:cNvSpPr/>
              <p:nvPr userDrawn="1"/>
            </p:nvSpPr>
            <p:spPr>
              <a:xfrm>
                <a:off x="7858125" y="1214422"/>
                <a:ext cx="1214438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9" name="Rectangle 11"/>
              <p:cNvSpPr/>
              <p:nvPr userDrawn="1"/>
            </p:nvSpPr>
            <p:spPr>
              <a:xfrm>
                <a:off x="5429249" y="1214422"/>
                <a:ext cx="1214438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71414"/>
            <a:ext cx="8160978" cy="121444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034" y="1500174"/>
            <a:ext cx="8186766" cy="462599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0A2FB-D323-4B2E-8836-BDF7876057A2}" type="datetimeFigureOut">
              <a:rPr lang="ko-KR" altLang="en-US"/>
              <a:pPr>
                <a:defRPr/>
              </a:pPr>
              <a:t>2010-07-31</a:t>
            </a:fld>
            <a:endParaRPr lang="ko-KR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37014-F050-494B-B628-65F9109A0CE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 rot="-5400000">
            <a:off x="3740150" y="3395662"/>
            <a:ext cx="6865938" cy="58738"/>
            <a:chOff x="0" y="1214422"/>
            <a:chExt cx="9144000" cy="71438"/>
          </a:xfrm>
        </p:grpSpPr>
        <p:sp>
          <p:nvSpPr>
            <p:cNvPr id="5" name="Rectangle 7"/>
            <p:cNvSpPr/>
            <p:nvPr userDrawn="1"/>
          </p:nvSpPr>
          <p:spPr>
            <a:xfrm>
              <a:off x="0" y="1214422"/>
              <a:ext cx="9144000" cy="71438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5858502" y="1214422"/>
              <a:ext cx="3000078" cy="71438"/>
              <a:chOff x="5430006" y="1214422"/>
              <a:chExt cx="3642952" cy="71438"/>
            </a:xfrm>
          </p:grpSpPr>
          <p:sp>
            <p:nvSpPr>
              <p:cNvPr id="7" name="Rectangle 9"/>
              <p:cNvSpPr/>
              <p:nvPr userDrawn="1"/>
            </p:nvSpPr>
            <p:spPr>
              <a:xfrm>
                <a:off x="6644323" y="1214422"/>
                <a:ext cx="121431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8" name="Rectangle 10"/>
              <p:cNvSpPr/>
              <p:nvPr userDrawn="1"/>
            </p:nvSpPr>
            <p:spPr>
              <a:xfrm>
                <a:off x="7858640" y="1214422"/>
                <a:ext cx="1214318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9" name="Rectangle 11"/>
              <p:cNvSpPr/>
              <p:nvPr userDrawn="1"/>
            </p:nvSpPr>
            <p:spPr>
              <a:xfrm>
                <a:off x="5430006" y="1214422"/>
                <a:ext cx="1214318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9"/>
            <a:ext cx="1471594" cy="5851525"/>
          </a:xfrm>
        </p:spPr>
        <p:txBody>
          <a:bodyPr vert="eaVert" anchor="b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86568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A68A8-B97E-4A04-AC9F-F02AC8C7F0A8}" type="datetimeFigureOut">
              <a:rPr lang="ko-KR" altLang="en-US"/>
              <a:pPr>
                <a:defRPr/>
              </a:pPr>
              <a:t>2010-07-31</a:t>
            </a:fld>
            <a:endParaRPr lang="ko-KR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C9BA-E0AC-47E6-A461-34BA1722CCC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 rot="10800000">
            <a:off x="0" y="1427163"/>
            <a:ext cx="9144000" cy="73025"/>
            <a:chOff x="-64" y="4357694"/>
            <a:chExt cx="9144000" cy="124636"/>
          </a:xfrm>
        </p:grpSpPr>
        <p:sp>
          <p:nvSpPr>
            <p:cNvPr id="5" name="Rectangle 13"/>
            <p:cNvSpPr/>
            <p:nvPr userDrawn="1"/>
          </p:nvSpPr>
          <p:spPr>
            <a:xfrm rot="10800000">
              <a:off x="-64" y="4357694"/>
              <a:ext cx="9144000" cy="124636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grpSp>
          <p:nvGrpSpPr>
            <p:cNvPr id="6" name="Group 14"/>
            <p:cNvGrpSpPr>
              <a:grpSpLocks/>
            </p:cNvGrpSpPr>
            <p:nvPr/>
          </p:nvGrpSpPr>
          <p:grpSpPr bwMode="auto">
            <a:xfrm rot="10800000">
              <a:off x="642873" y="4365808"/>
              <a:ext cx="3286125" cy="130056"/>
              <a:chOff x="5429321" y="1206629"/>
              <a:chExt cx="3643311" cy="74573"/>
            </a:xfrm>
          </p:grpSpPr>
          <p:sp>
            <p:nvSpPr>
              <p:cNvPr id="7" name="Rectangle 15"/>
              <p:cNvSpPr/>
              <p:nvPr userDrawn="1"/>
            </p:nvSpPr>
            <p:spPr>
              <a:xfrm>
                <a:off x="6643758" y="1209736"/>
                <a:ext cx="1214437" cy="71466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8" name="Rectangle 16"/>
              <p:cNvSpPr/>
              <p:nvPr userDrawn="1"/>
            </p:nvSpPr>
            <p:spPr>
              <a:xfrm>
                <a:off x="7858195" y="1206629"/>
                <a:ext cx="1214437" cy="71466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9" name="Rectangle 17"/>
              <p:cNvSpPr/>
              <p:nvPr userDrawn="1"/>
            </p:nvSpPr>
            <p:spPr>
              <a:xfrm>
                <a:off x="5429321" y="1209736"/>
                <a:ext cx="1214437" cy="71466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160978" cy="128588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71490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5D35-1B97-40E7-9AA8-81CC2F0DFEF2}" type="datetimeFigureOut">
              <a:rPr lang="ko-KR" altLang="en-US"/>
              <a:pPr>
                <a:defRPr/>
              </a:pPr>
              <a:t>2010-07-31</a:t>
            </a:fld>
            <a:endParaRPr lang="ko-KR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1DFA3-27A4-44E1-8666-C0718DE199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 rot="10800000" flipH="1">
            <a:off x="0" y="4214813"/>
            <a:ext cx="9144000" cy="150812"/>
            <a:chOff x="-64" y="4357694"/>
            <a:chExt cx="9144000" cy="124636"/>
          </a:xfrm>
        </p:grpSpPr>
        <p:sp>
          <p:nvSpPr>
            <p:cNvPr id="5" name="Rectangle 14"/>
            <p:cNvSpPr/>
            <p:nvPr userDrawn="1"/>
          </p:nvSpPr>
          <p:spPr>
            <a:xfrm rot="10800000">
              <a:off x="-64" y="4357694"/>
              <a:ext cx="9144000" cy="124636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grpSp>
          <p:nvGrpSpPr>
            <p:cNvPr id="6" name="Group 15"/>
            <p:cNvGrpSpPr>
              <a:grpSpLocks/>
            </p:cNvGrpSpPr>
            <p:nvPr/>
          </p:nvGrpSpPr>
          <p:grpSpPr bwMode="auto">
            <a:xfrm rot="10800000">
              <a:off x="642874" y="4358992"/>
              <a:ext cx="3286125" cy="127262"/>
              <a:chOff x="5429320" y="1212140"/>
              <a:chExt cx="3643311" cy="72971"/>
            </a:xfrm>
          </p:grpSpPr>
          <p:sp>
            <p:nvSpPr>
              <p:cNvPr id="7" name="Rectangle 16"/>
              <p:cNvSpPr/>
              <p:nvPr userDrawn="1"/>
            </p:nvSpPr>
            <p:spPr>
              <a:xfrm>
                <a:off x="6643757" y="1213645"/>
                <a:ext cx="1214437" cy="71466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8" name="Rectangle 17"/>
              <p:cNvSpPr/>
              <p:nvPr userDrawn="1"/>
            </p:nvSpPr>
            <p:spPr>
              <a:xfrm>
                <a:off x="7858194" y="1212140"/>
                <a:ext cx="1214437" cy="71466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9" name="Rectangle 18"/>
              <p:cNvSpPr/>
              <p:nvPr userDrawn="1"/>
            </p:nvSpPr>
            <p:spPr>
              <a:xfrm>
                <a:off x="5429320" y="1213645"/>
                <a:ext cx="1214437" cy="71466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500570"/>
            <a:ext cx="792324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3357562"/>
            <a:ext cx="4857784" cy="835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9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9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4872E-8676-44FF-B027-C434BAB7BD01}" type="datetimeFigureOut">
              <a:rPr lang="ko-KR" altLang="en-US"/>
              <a:pPr>
                <a:defRPr/>
              </a:pPr>
              <a:t>2010-07-31</a:t>
            </a:fld>
            <a:endParaRPr lang="ko-KR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FAD61-46C4-4269-9535-C7AE97D205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10800000">
            <a:off x="0" y="1481138"/>
            <a:ext cx="9144000" cy="73025"/>
            <a:chOff x="-64" y="4357694"/>
            <a:chExt cx="9144000" cy="124636"/>
          </a:xfrm>
        </p:grpSpPr>
        <p:sp>
          <p:nvSpPr>
            <p:cNvPr id="6" name="Rectangle 8"/>
            <p:cNvSpPr/>
            <p:nvPr userDrawn="1"/>
          </p:nvSpPr>
          <p:spPr>
            <a:xfrm rot="10800000">
              <a:off x="-64" y="4357694"/>
              <a:ext cx="9144000" cy="124636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grpSp>
          <p:nvGrpSpPr>
            <p:cNvPr id="7" name="Group 9"/>
            <p:cNvGrpSpPr>
              <a:grpSpLocks/>
            </p:cNvGrpSpPr>
            <p:nvPr/>
          </p:nvGrpSpPr>
          <p:grpSpPr bwMode="auto">
            <a:xfrm rot="10800000">
              <a:off x="642873" y="4365808"/>
              <a:ext cx="3286125" cy="130056"/>
              <a:chOff x="5429321" y="1206629"/>
              <a:chExt cx="3643311" cy="74573"/>
            </a:xfrm>
          </p:grpSpPr>
          <p:sp>
            <p:nvSpPr>
              <p:cNvPr id="8" name="Rectangle 10"/>
              <p:cNvSpPr/>
              <p:nvPr userDrawn="1"/>
            </p:nvSpPr>
            <p:spPr>
              <a:xfrm>
                <a:off x="6643758" y="1209736"/>
                <a:ext cx="1214437" cy="71466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9" name="Rectangle 11"/>
              <p:cNvSpPr/>
              <p:nvPr userDrawn="1"/>
            </p:nvSpPr>
            <p:spPr>
              <a:xfrm>
                <a:off x="7858195" y="1206629"/>
                <a:ext cx="1214437" cy="71466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0" name="Rectangle 12"/>
              <p:cNvSpPr/>
              <p:nvPr userDrawn="1"/>
            </p:nvSpPr>
            <p:spPr>
              <a:xfrm>
                <a:off x="5429321" y="1209736"/>
                <a:ext cx="1214437" cy="71466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21444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09AC1-E57D-4AA1-814F-93F96E18465C}" type="datetimeFigureOut">
              <a:rPr lang="ko-KR" altLang="en-US"/>
              <a:pPr>
                <a:defRPr/>
              </a:pPr>
              <a:t>2010-07-31</a:t>
            </a:fld>
            <a:endParaRPr lang="ko-KR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B1C64-9A44-4BCD-AA0A-9F6E2D14DE1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 rot="10800000">
            <a:off x="0" y="1285875"/>
            <a:ext cx="9144000" cy="73025"/>
            <a:chOff x="-64" y="4357694"/>
            <a:chExt cx="9144000" cy="124636"/>
          </a:xfrm>
        </p:grpSpPr>
        <p:sp>
          <p:nvSpPr>
            <p:cNvPr id="8" name="Rectangle 10"/>
            <p:cNvSpPr/>
            <p:nvPr userDrawn="1"/>
          </p:nvSpPr>
          <p:spPr>
            <a:xfrm rot="10800000">
              <a:off x="-64" y="4357694"/>
              <a:ext cx="9144000" cy="124636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grpSp>
          <p:nvGrpSpPr>
            <p:cNvPr id="9" name="Group 11"/>
            <p:cNvGrpSpPr>
              <a:grpSpLocks/>
            </p:cNvGrpSpPr>
            <p:nvPr/>
          </p:nvGrpSpPr>
          <p:grpSpPr bwMode="auto">
            <a:xfrm rot="10800000">
              <a:off x="642873" y="4365806"/>
              <a:ext cx="3286125" cy="130056"/>
              <a:chOff x="5429321" y="1206630"/>
              <a:chExt cx="3643311" cy="74573"/>
            </a:xfrm>
          </p:grpSpPr>
          <p:sp>
            <p:nvSpPr>
              <p:cNvPr id="10" name="Rectangle 12"/>
              <p:cNvSpPr/>
              <p:nvPr userDrawn="1"/>
            </p:nvSpPr>
            <p:spPr>
              <a:xfrm>
                <a:off x="6643758" y="1209737"/>
                <a:ext cx="1214437" cy="71466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1" name="Rectangle 13"/>
              <p:cNvSpPr/>
              <p:nvPr userDrawn="1"/>
            </p:nvSpPr>
            <p:spPr>
              <a:xfrm>
                <a:off x="7858195" y="1206630"/>
                <a:ext cx="1214437" cy="71466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2" name="Rectangle 14"/>
              <p:cNvSpPr/>
              <p:nvPr userDrawn="1"/>
            </p:nvSpPr>
            <p:spPr>
              <a:xfrm>
                <a:off x="5429321" y="1209737"/>
                <a:ext cx="1214437" cy="71466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000132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2800" cy="639762"/>
          </a:xfrm>
        </p:spPr>
        <p:txBody>
          <a:bodyPr anchor="b"/>
          <a:lstStyle>
            <a:lvl1pPr marL="0" indent="0">
              <a:buFontTx/>
              <a:buNone/>
              <a:defRPr sz="2400" b="1"/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1800" b="1"/>
            </a:lvl3pPr>
            <a:lvl4pPr marL="1371600" indent="0">
              <a:buFontTx/>
              <a:buNone/>
              <a:defRPr sz="1600" b="1"/>
            </a:lvl4pPr>
            <a:lvl5pPr marL="1828800" indent="0">
              <a:buFontTx/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71E95-F3E5-4FCE-8E06-CD26ADFE6C0A}" type="datetimeFigureOut">
              <a:rPr lang="ko-KR" altLang="en-US"/>
              <a:pPr>
                <a:defRPr/>
              </a:pPr>
              <a:t>2010-07-31</a:t>
            </a:fld>
            <a:endParaRPr lang="ko-KR" alt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33521-E467-4081-B42D-5E146F7425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0" y="1355725"/>
            <a:ext cx="9144000" cy="73025"/>
            <a:chOff x="32" y="1142985"/>
            <a:chExt cx="9144000" cy="72877"/>
          </a:xfrm>
        </p:grpSpPr>
        <p:sp>
          <p:nvSpPr>
            <p:cNvPr id="4" name="Rectangle 6"/>
            <p:cNvSpPr/>
            <p:nvPr/>
          </p:nvSpPr>
          <p:spPr>
            <a:xfrm flipH="1">
              <a:off x="32" y="1142985"/>
              <a:ext cx="9144000" cy="72877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grpSp>
          <p:nvGrpSpPr>
            <p:cNvPr id="5" name="Group 7"/>
            <p:cNvGrpSpPr>
              <a:grpSpLocks/>
            </p:cNvGrpSpPr>
            <p:nvPr/>
          </p:nvGrpSpPr>
          <p:grpSpPr bwMode="auto">
            <a:xfrm flipH="1">
              <a:off x="571532" y="1142985"/>
              <a:ext cx="3286125" cy="72877"/>
              <a:chOff x="5429216" y="1214387"/>
              <a:chExt cx="3643311" cy="71465"/>
            </a:xfrm>
          </p:grpSpPr>
          <p:sp>
            <p:nvSpPr>
              <p:cNvPr id="6" name="Rectangle 8"/>
              <p:cNvSpPr/>
              <p:nvPr userDrawn="1"/>
            </p:nvSpPr>
            <p:spPr>
              <a:xfrm>
                <a:off x="6643653" y="1214387"/>
                <a:ext cx="1214437" cy="71465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7" name="Rectangle 9"/>
              <p:cNvSpPr/>
              <p:nvPr userDrawn="1"/>
            </p:nvSpPr>
            <p:spPr>
              <a:xfrm>
                <a:off x="7858090" y="1214387"/>
                <a:ext cx="1214437" cy="71465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8" name="Rectangle 10"/>
              <p:cNvSpPr/>
              <p:nvPr userDrawn="1"/>
            </p:nvSpPr>
            <p:spPr>
              <a:xfrm>
                <a:off x="5429216" y="1214387"/>
                <a:ext cx="1214437" cy="71465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14300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267A4-6FBC-4A85-81DB-D6FCA5D13370}" type="datetimeFigureOut">
              <a:rPr lang="ko-KR" altLang="en-US"/>
              <a:pPr>
                <a:defRPr/>
              </a:pPr>
              <a:t>2010-07-31</a:t>
            </a:fld>
            <a:endParaRPr lang="ko-KR" alt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8D89-F042-473D-812F-7E062B48FB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142875"/>
            <a:chOff x="0" y="1214422"/>
            <a:chExt cx="9144000" cy="71438"/>
          </a:xfrm>
        </p:grpSpPr>
        <p:sp>
          <p:nvSpPr>
            <p:cNvPr id="3" name="Rectangle 5"/>
            <p:cNvSpPr/>
            <p:nvPr userDrawn="1"/>
          </p:nvSpPr>
          <p:spPr>
            <a:xfrm>
              <a:off x="0" y="1214422"/>
              <a:ext cx="9144000" cy="71438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5857875" y="1214422"/>
              <a:ext cx="3000376" cy="71438"/>
              <a:chOff x="5429247" y="1214422"/>
              <a:chExt cx="3643315" cy="71438"/>
            </a:xfrm>
          </p:grpSpPr>
          <p:sp>
            <p:nvSpPr>
              <p:cNvPr id="5" name="Rectangle 7"/>
              <p:cNvSpPr/>
              <p:nvPr userDrawn="1"/>
            </p:nvSpPr>
            <p:spPr>
              <a:xfrm>
                <a:off x="6643686" y="1214422"/>
                <a:ext cx="1214438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6" name="Rectangle 8"/>
              <p:cNvSpPr/>
              <p:nvPr userDrawn="1"/>
            </p:nvSpPr>
            <p:spPr>
              <a:xfrm>
                <a:off x="7858124" y="1214422"/>
                <a:ext cx="1214438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7" name="Rectangle 9"/>
              <p:cNvSpPr/>
              <p:nvPr userDrawn="1"/>
            </p:nvSpPr>
            <p:spPr>
              <a:xfrm>
                <a:off x="5429247" y="1214422"/>
                <a:ext cx="1214438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</p:grp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72DF0-B631-4B3A-9D51-19950D1902A7}" type="datetimeFigureOut">
              <a:rPr lang="ko-KR" altLang="en-US"/>
              <a:pPr>
                <a:defRPr/>
              </a:pPr>
              <a:t>2010-07-31</a:t>
            </a:fld>
            <a:endParaRPr lang="ko-KR" alt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EE1EC-42B2-4874-942D-456EE8B205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0" y="1143000"/>
            <a:ext cx="9144000" cy="73025"/>
            <a:chOff x="32" y="1142985"/>
            <a:chExt cx="9144000" cy="72877"/>
          </a:xfrm>
        </p:grpSpPr>
        <p:sp>
          <p:nvSpPr>
            <p:cNvPr id="6" name="Rectangle 8"/>
            <p:cNvSpPr/>
            <p:nvPr userDrawn="1"/>
          </p:nvSpPr>
          <p:spPr>
            <a:xfrm flipH="1">
              <a:off x="32" y="1142985"/>
              <a:ext cx="9144000" cy="72877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grpSp>
          <p:nvGrpSpPr>
            <p:cNvPr id="7" name="Group 9"/>
            <p:cNvGrpSpPr>
              <a:grpSpLocks/>
            </p:cNvGrpSpPr>
            <p:nvPr/>
          </p:nvGrpSpPr>
          <p:grpSpPr bwMode="auto">
            <a:xfrm flipH="1">
              <a:off x="571532" y="1142985"/>
              <a:ext cx="3286125" cy="72877"/>
              <a:chOff x="5429216" y="1214387"/>
              <a:chExt cx="3643311" cy="71465"/>
            </a:xfrm>
          </p:grpSpPr>
          <p:sp>
            <p:nvSpPr>
              <p:cNvPr id="8" name="Rectangle 10"/>
              <p:cNvSpPr/>
              <p:nvPr userDrawn="1"/>
            </p:nvSpPr>
            <p:spPr>
              <a:xfrm>
                <a:off x="6643653" y="1214387"/>
                <a:ext cx="1214437" cy="71465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9" name="Rectangle 11"/>
              <p:cNvSpPr/>
              <p:nvPr userDrawn="1"/>
            </p:nvSpPr>
            <p:spPr>
              <a:xfrm>
                <a:off x="7858090" y="1214387"/>
                <a:ext cx="1214437" cy="71465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0" name="Rectangle 12"/>
              <p:cNvSpPr/>
              <p:nvPr userDrawn="1"/>
            </p:nvSpPr>
            <p:spPr>
              <a:xfrm>
                <a:off x="5429216" y="1214387"/>
                <a:ext cx="1214437" cy="71465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86993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61160"/>
            <a:ext cx="5111750" cy="4765005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57299"/>
            <a:ext cx="3008313" cy="47688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0D9F-85DF-400D-807B-CC2C000182AD}" type="datetimeFigureOut">
              <a:rPr lang="ko-KR" altLang="en-US"/>
              <a:pPr>
                <a:defRPr/>
              </a:pPr>
              <a:t>2010-07-31</a:t>
            </a:fld>
            <a:endParaRPr lang="ko-KR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2AFBC-057C-4B10-87F3-A302AFFED8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0"/>
            <a:ext cx="9144000" cy="142875"/>
            <a:chOff x="0" y="1214422"/>
            <a:chExt cx="9144000" cy="71438"/>
          </a:xfrm>
        </p:grpSpPr>
        <p:sp>
          <p:nvSpPr>
            <p:cNvPr id="6" name="Rectangle 8"/>
            <p:cNvSpPr/>
            <p:nvPr userDrawn="1"/>
          </p:nvSpPr>
          <p:spPr>
            <a:xfrm>
              <a:off x="0" y="1214422"/>
              <a:ext cx="9144000" cy="71438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5857875" y="1214422"/>
              <a:ext cx="3000376" cy="71438"/>
              <a:chOff x="5429247" y="1214422"/>
              <a:chExt cx="3643315" cy="71438"/>
            </a:xfrm>
          </p:grpSpPr>
          <p:sp>
            <p:nvSpPr>
              <p:cNvPr id="8" name="Rectangle 10"/>
              <p:cNvSpPr/>
              <p:nvPr userDrawn="1"/>
            </p:nvSpPr>
            <p:spPr>
              <a:xfrm>
                <a:off x="6643686" y="1214422"/>
                <a:ext cx="1214438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9" name="Rectangle 11"/>
              <p:cNvSpPr/>
              <p:nvPr userDrawn="1"/>
            </p:nvSpPr>
            <p:spPr>
              <a:xfrm>
                <a:off x="7858124" y="1214422"/>
                <a:ext cx="1214438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0" name="Rectangle 12"/>
              <p:cNvSpPr/>
              <p:nvPr userDrawn="1"/>
            </p:nvSpPr>
            <p:spPr>
              <a:xfrm>
                <a:off x="5429247" y="1214422"/>
                <a:ext cx="1214438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accent1">
              <a:shade val="75000"/>
            </a:schemeClr>
          </a:solidFill>
          <a:ln w="12700" cap="sq" cmpd="sng" algn="ctr">
            <a:noFill/>
            <a:prstDash val="solid"/>
          </a:ln>
          <a:scene3d>
            <a:camera prst="perspectiveFront" fov="0">
              <a:rot lat="0" lon="0" rev="0"/>
            </a:camera>
            <a:lightRig rig="contrasting" dir="b"/>
          </a:scene3d>
          <a:sp3d contourW="12700" prstMaterial="softEdge">
            <a:bevelT prst="cross"/>
            <a:contourClr>
              <a:schemeClr val="bg1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ko-KR" altLang="en-US" noProof="0" dirty="0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noFill/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B526F-BB61-4412-BF04-B0B3ED33539A}" type="datetimeFigureOut">
              <a:rPr lang="ko-KR" altLang="en-US"/>
              <a:pPr>
                <a:defRPr/>
              </a:pPr>
              <a:t>2010-07-31</a:t>
            </a:fld>
            <a:endParaRPr lang="ko-KR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6E322-CC9E-4818-B8EF-3FC29ABAE4C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6888" y="142875"/>
            <a:ext cx="8161337" cy="12144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ko-KR" altLang="en-US" dirty="0" smtClean="0"/>
              <a:t>Click to edit Master text styles</a:t>
            </a:r>
            <a:endParaRPr lang="ko-KR" alt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63" y="1500188"/>
            <a:ext cx="8186737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5188" y="6357938"/>
            <a:ext cx="1490662" cy="365125"/>
          </a:xfrm>
          <a:prstGeom prst="rect">
            <a:avLst/>
          </a:prstGeom>
        </p:spPr>
        <p:txBody>
          <a:bodyPr vert="horz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FECC954-3AD9-46D6-A42D-0717A8FAF22C}" type="datetimeFigureOut">
              <a:rPr lang="ko-KR" altLang="en-US"/>
              <a:pPr>
                <a:defRPr/>
              </a:pPr>
              <a:t>2010-07-31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38" y="6357938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0063" y="6357938"/>
            <a:ext cx="1571625" cy="365125"/>
          </a:xfrm>
          <a:prstGeom prst="rect">
            <a:avLst/>
          </a:prstGeom>
        </p:spPr>
        <p:txBody>
          <a:bodyPr vert="horz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FCA619C-123C-48F5-8816-DD58649A785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4400" kern="1200" spc="50">
          <a:ln w="6350">
            <a:noFill/>
          </a:ln>
          <a:solidFill>
            <a:schemeClr val="bg1"/>
          </a:solidFill>
          <a:effectLst>
            <a:glow rad="101600">
              <a:schemeClr val="tx2"/>
            </a:glow>
          </a:effectLst>
          <a:latin typeface="Gill Sans MT"/>
          <a:ea typeface="맑은 고딕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itchFamily="34" charset="0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itchFamily="34" charset="0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itchFamily="34" charset="0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itchFamily="34" charset="0"/>
          <a:ea typeface="맑은 고딕" pitchFamily="50" charset="-127"/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68000"/>
        <a:buFont typeface="Wingdings 2" pitchFamily="18" charset="2"/>
        <a:buChar char=""/>
        <a:defRPr sz="3200" kern="1200">
          <a:solidFill>
            <a:schemeClr val="tx1"/>
          </a:solidFill>
          <a:latin typeface="Gill Sans MT"/>
          <a:ea typeface="맑은 고딕"/>
          <a:cs typeface="Gill Sans MT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108BB4"/>
        </a:buClr>
        <a:buSzPct val="60000"/>
        <a:buFont typeface="Wingdings 2" pitchFamily="18" charset="2"/>
        <a:buChar char=""/>
        <a:defRPr sz="2800" kern="1200">
          <a:solidFill>
            <a:schemeClr val="tx1"/>
          </a:solidFill>
          <a:latin typeface="Gill Sans MT"/>
          <a:ea typeface="맑은 고딕"/>
          <a:cs typeface="Gill Sans M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DA7328"/>
        </a:buClr>
        <a:buSzPct val="57000"/>
        <a:buFont typeface="Wingdings 2" pitchFamily="18" charset="2"/>
        <a:buChar char="¦"/>
        <a:defRPr sz="2600" kern="1200">
          <a:solidFill>
            <a:schemeClr val="tx1"/>
          </a:solidFill>
          <a:latin typeface="Gill Sans MT"/>
          <a:ea typeface="맑은 고딕"/>
          <a:cs typeface="Gill Sans M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E4A81B"/>
        </a:buClr>
        <a:buSzPct val="53000"/>
        <a:buFont typeface="Wingdings 2" pitchFamily="18" charset="2"/>
        <a:buChar char="¢"/>
        <a:defRPr sz="2400" kern="1200">
          <a:solidFill>
            <a:schemeClr val="tx1"/>
          </a:solidFill>
          <a:latin typeface="Gill Sans MT"/>
          <a:ea typeface="맑은 고딕"/>
          <a:cs typeface="Gill Sans M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AE589F"/>
        </a:buClr>
        <a:buSzPct val="50000"/>
        <a:buFont typeface="Wingdings 2" pitchFamily="18" charset="2"/>
        <a:buChar char="¥"/>
        <a:defRPr sz="2200" kern="1200">
          <a:solidFill>
            <a:schemeClr val="tx1"/>
          </a:solidFill>
          <a:latin typeface="Gill Sans MT"/>
          <a:ea typeface="맑은 고딕"/>
          <a:cs typeface="Gill Sans MT"/>
        </a:defRPr>
      </a:lvl5pPr>
      <a:lvl6pPr marL="2514600" indent="-228600" algn="l" rtl="0" eaLnBrk="1" latinLnBrk="1" hangingPunct="1">
        <a:spcBef>
          <a:spcPct val="20000"/>
        </a:spcBef>
        <a:buClr>
          <a:schemeClr val="accent2">
            <a:tint val="40000"/>
          </a:schemeClr>
        </a:buClr>
        <a:buSzPct val="47000"/>
        <a:buFont typeface="Wingdings 2"/>
        <a:buChar char="¤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43000"/>
        <a:buFont typeface="Wingdings 2"/>
        <a:buChar char="¦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/>
        </a:buClr>
        <a:buSzPct val="40000"/>
        <a:buFont typeface="Wingdings 2"/>
        <a:buChar char="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bg2">
            <a:tint val="60000"/>
          </a:schemeClr>
        </a:buClr>
        <a:buSzPct val="40000"/>
        <a:buFont typeface="Wingdings 2"/>
        <a:buChar char="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sl.about.com/library/beginner/bltime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ingtime.co.uk/tvguid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63" y="71438"/>
            <a:ext cx="8161337" cy="1285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>
          <a:xfrm>
            <a:off x="500063" y="1571625"/>
            <a:ext cx="8186737" cy="4714875"/>
          </a:xfrm>
        </p:spPr>
        <p:txBody>
          <a:bodyPr/>
          <a:lstStyle/>
          <a:p>
            <a:pPr eaLnBrk="1" hangingPunct="1"/>
            <a:endParaRPr lang="ko-KR" altLang="en-US" smtClean="0">
              <a:latin typeface="Gill Sans MT" pitchFamily="34" charset="0"/>
              <a:ea typeface="맑은 고딕" pitchFamily="50" charset="-127"/>
              <a:cs typeface="Gill Sans MT" pitchFamily="34" charset="0"/>
            </a:endParaRPr>
          </a:p>
        </p:txBody>
      </p:sp>
      <p:pic>
        <p:nvPicPr>
          <p:cNvPr id="13316" name="Picture 2" descr="http://www.gtcocalcomp.com/erc/interwritebackgrounds/clock_f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765175"/>
            <a:ext cx="763270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/>
              <a:t>Today’s learning objectives</a:t>
            </a:r>
            <a:endParaRPr lang="ko-KR" altLang="en-US" dirty="0"/>
          </a:p>
        </p:txBody>
      </p:sp>
      <p:sp>
        <p:nvSpPr>
          <p:cNvPr id="14339" name="내용 개체 틀 2"/>
          <p:cNvSpPr>
            <a:spLocks noGrp="1"/>
          </p:cNvSpPr>
          <p:nvPr>
            <p:ph idx="1"/>
          </p:nvPr>
        </p:nvSpPr>
        <p:spPr>
          <a:xfrm>
            <a:off x="500063" y="1571625"/>
            <a:ext cx="8186737" cy="471487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Gill Sans MT" pitchFamily="34" charset="0"/>
                <a:ea typeface="맑은 고딕" pitchFamily="50" charset="-127"/>
                <a:cs typeface="Gill Sans MT" pitchFamily="34" charset="0"/>
              </a:rPr>
              <a:t>Ss </a:t>
            </a:r>
            <a:r>
              <a:rPr lang="en-US" altLang="ko-KR" dirty="0" smtClean="0">
                <a:latin typeface="Gill Sans MT" pitchFamily="34" charset="0"/>
                <a:ea typeface="맑은 고딕" pitchFamily="50" charset="-127"/>
                <a:cs typeface="Gill Sans MT" pitchFamily="34" charset="0"/>
              </a:rPr>
              <a:t>will be able to learn </a:t>
            </a:r>
            <a:r>
              <a:rPr lang="en-US" altLang="ko-KR" dirty="0" smtClean="0">
                <a:latin typeface="Gill Sans MT" pitchFamily="34" charset="0"/>
                <a:ea typeface="맑은 고딕" pitchFamily="50" charset="-127"/>
                <a:cs typeface="Gill Sans MT" pitchFamily="34" charset="0"/>
              </a:rPr>
              <a:t>various time expressions </a:t>
            </a:r>
            <a:r>
              <a:rPr lang="en-US" altLang="ko-KR" dirty="0" smtClean="0">
                <a:latin typeface="Gill Sans MT" pitchFamily="34" charset="0"/>
                <a:ea typeface="맑은 고딕" pitchFamily="50" charset="-127"/>
                <a:cs typeface="Gill Sans MT" pitchFamily="34" charset="0"/>
              </a:rPr>
              <a:t>and apply them to the pair and group activities.</a:t>
            </a:r>
          </a:p>
          <a:p>
            <a:pPr eaLnBrk="1" hangingPunct="1"/>
            <a:r>
              <a:rPr lang="en-US" altLang="ko-KR" dirty="0" smtClean="0">
                <a:latin typeface="Gill Sans MT" pitchFamily="34" charset="0"/>
                <a:ea typeface="맑은 고딕" pitchFamily="50" charset="-127"/>
                <a:cs typeface="Gill Sans MT" pitchFamily="34" charset="0"/>
              </a:rPr>
              <a:t>Ss will be able to tell the time based on their everyday routine. </a:t>
            </a:r>
          </a:p>
          <a:p>
            <a:pPr eaLnBrk="1" hangingPunct="1"/>
            <a:r>
              <a:rPr lang="en-US" altLang="ko-KR" dirty="0" smtClean="0">
                <a:latin typeface="Gill Sans MT" pitchFamily="34" charset="0"/>
                <a:ea typeface="맑은 고딕" pitchFamily="50" charset="-127"/>
                <a:cs typeface="Gill Sans MT" pitchFamily="34" charset="0"/>
              </a:rPr>
              <a:t>Ss will be able to complete the homework sheet  on their own. </a:t>
            </a:r>
            <a:endParaRPr lang="ko-KR" altLang="en-US" dirty="0" smtClean="0">
              <a:latin typeface="Gill Sans MT" pitchFamily="34" charset="0"/>
              <a:ea typeface="맑은 고딕" pitchFamily="50" charset="-127"/>
              <a:cs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/>
              <a:t>Words for time</a:t>
            </a:r>
            <a:r>
              <a:rPr lang="ko-KR" altLang="en-US" dirty="0" smtClean="0"/>
              <a:t> </a:t>
            </a:r>
            <a:r>
              <a:rPr lang="en-US" altLang="ko-KR" dirty="0" smtClean="0"/>
              <a:t>telling in English</a:t>
            </a:r>
            <a:endParaRPr lang="ko-KR" altLang="en-US" dirty="0"/>
          </a:p>
        </p:txBody>
      </p:sp>
      <p:sp>
        <p:nvSpPr>
          <p:cNvPr id="14339" name="내용 개체 틀 2"/>
          <p:cNvSpPr>
            <a:spLocks noGrp="1"/>
          </p:cNvSpPr>
          <p:nvPr>
            <p:ph idx="1"/>
          </p:nvPr>
        </p:nvSpPr>
        <p:spPr>
          <a:xfrm>
            <a:off x="500063" y="1571625"/>
            <a:ext cx="8186737" cy="471487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Gill Sans MT" pitchFamily="34" charset="0"/>
                <a:ea typeface="맑은 고딕" pitchFamily="50" charset="-127"/>
                <a:cs typeface="Gill Sans MT" pitchFamily="34" charset="0"/>
              </a:rPr>
              <a:t>Hour hand</a:t>
            </a:r>
          </a:p>
          <a:p>
            <a:pPr eaLnBrk="1" hangingPunct="1"/>
            <a:r>
              <a:rPr lang="en-US" altLang="ko-KR" dirty="0" smtClean="0">
                <a:latin typeface="Gill Sans MT" pitchFamily="34" charset="0"/>
                <a:ea typeface="맑은 고딕" pitchFamily="50" charset="-127"/>
                <a:cs typeface="Gill Sans MT" pitchFamily="34" charset="0"/>
              </a:rPr>
              <a:t>Minute hand</a:t>
            </a:r>
          </a:p>
          <a:p>
            <a:pPr eaLnBrk="1" hangingPunct="1"/>
            <a:r>
              <a:rPr lang="en-US" altLang="ko-KR" dirty="0" smtClean="0">
                <a:latin typeface="Gill Sans MT" pitchFamily="34" charset="0"/>
                <a:ea typeface="맑은 고딕" pitchFamily="50" charset="-127"/>
                <a:cs typeface="Gill Sans MT" pitchFamily="34" charset="0"/>
              </a:rPr>
              <a:t>Clock hand</a:t>
            </a:r>
          </a:p>
          <a:p>
            <a:pPr eaLnBrk="1" hangingPunct="1"/>
            <a:r>
              <a:rPr lang="en-US" altLang="ko-KR" dirty="0" smtClean="0">
                <a:latin typeface="Gill Sans MT" pitchFamily="34" charset="0"/>
                <a:ea typeface="맑은 고딕" pitchFamily="50" charset="-127"/>
                <a:cs typeface="Gill Sans MT" pitchFamily="34" charset="0"/>
              </a:rPr>
              <a:t>O’clock </a:t>
            </a:r>
          </a:p>
          <a:p>
            <a:pPr eaLnBrk="1" hangingPunct="1"/>
            <a:r>
              <a:rPr lang="en-US" altLang="ko-KR" dirty="0" smtClean="0">
                <a:latin typeface="Gill Sans MT" pitchFamily="34" charset="0"/>
                <a:ea typeface="맑은 고딕" pitchFamily="50" charset="-127"/>
                <a:cs typeface="Gill Sans MT" pitchFamily="34" charset="0"/>
              </a:rPr>
              <a:t>Colon (:)</a:t>
            </a:r>
          </a:p>
          <a:p>
            <a:pPr eaLnBrk="1" hangingPunct="1"/>
            <a:r>
              <a:rPr lang="en-US" altLang="ko-KR" dirty="0" smtClean="0">
                <a:latin typeface="Gill Sans MT" pitchFamily="34" charset="0"/>
                <a:ea typeface="맑은 고딕" pitchFamily="50" charset="-127"/>
                <a:cs typeface="Gill Sans MT" pitchFamily="34" charset="0"/>
              </a:rPr>
              <a:t>Digital clock</a:t>
            </a:r>
          </a:p>
          <a:p>
            <a:pPr eaLnBrk="1" hangingPunct="1"/>
            <a:r>
              <a:rPr lang="en-US" altLang="ko-KR" dirty="0" smtClean="0">
                <a:latin typeface="Gill Sans MT" pitchFamily="34" charset="0"/>
                <a:ea typeface="맑은 고딕" pitchFamily="50" charset="-127"/>
                <a:cs typeface="Gill Sans MT" pitchFamily="34" charset="0"/>
              </a:rPr>
              <a:t>Analogue 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Unfamiliar time expressions 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67544" y="1412776"/>
          <a:ext cx="8064896" cy="5256585"/>
        </p:xfrm>
        <a:graphic>
          <a:graphicData uri="http://schemas.openxmlformats.org/drawingml/2006/table">
            <a:tbl>
              <a:tblPr/>
              <a:tblGrid>
                <a:gridCol w="4032448"/>
                <a:gridCol w="4032448"/>
              </a:tblGrid>
              <a:tr h="1861915">
                <a:tc>
                  <a:txBody>
                    <a:bodyPr/>
                    <a:lstStyle/>
                    <a:p>
                      <a:r>
                        <a:rPr lang="en-US" sz="2400" dirty="0"/>
                        <a:t>In English we use "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past</a:t>
                      </a:r>
                      <a:r>
                        <a:rPr lang="en-US" sz="2400" dirty="0"/>
                        <a:t>" to say 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times </a:t>
                      </a:r>
                      <a:r>
                        <a:rPr lang="en-US" sz="2400" dirty="0"/>
                        <a:t>after the hour until half 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past</a:t>
                      </a:r>
                      <a:r>
                        <a:rPr lang="en-US" sz="2400" dirty="0"/>
                        <a:t>, or 30 minutes past the 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hour. </a:t>
                      </a:r>
                      <a:endParaRPr lang="en-US" sz="2400" dirty="0"/>
                    </a:p>
                  </a:txBody>
                  <a:tcPr marL="27093" marR="27093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We use "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to</a:t>
                      </a:r>
                      <a:r>
                        <a:rPr lang="en-US" sz="2400" dirty="0"/>
                        <a:t>" to say times before the hour from 31 minutes until the full hour.</a:t>
                      </a:r>
                    </a:p>
                  </a:txBody>
                  <a:tcPr marL="27093" marR="27093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3060">
                <a:tc>
                  <a:txBody>
                    <a:bodyPr/>
                    <a:lstStyle/>
                    <a:p>
                      <a:r>
                        <a:rPr lang="en-US" sz="2400" dirty="0"/>
                        <a:t>In English we use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 o'clock </a:t>
                      </a:r>
                      <a:r>
                        <a:rPr lang="en-US" sz="2400" dirty="0"/>
                        <a:t>only 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at </a:t>
                      </a:r>
                      <a:r>
                        <a:rPr lang="en-US" sz="2400" dirty="0"/>
                        <a:t>the full hour. </a:t>
                      </a:r>
                      <a:endParaRPr lang="en-US" sz="2400" dirty="0" smtClean="0"/>
                    </a:p>
                    <a:p>
                      <a: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Example</a:t>
                      </a:r>
                      <a:r>
                        <a:rPr lang="en-US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:</a:t>
                      </a:r>
                      <a:r>
                        <a:rPr lang="en-US" sz="2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It's eight o'clock</a:t>
                      </a:r>
                      <a:endParaRPr lang="en-US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27093" marR="27093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We can also just say the </a:t>
                      </a:r>
                      <a:endParaRPr lang="en-US" sz="2400" dirty="0" smtClean="0"/>
                    </a:p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numbers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 groups of two. 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Example</a:t>
                      </a:r>
                      <a:r>
                        <a:rPr lang="en-US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:</a:t>
                      </a:r>
                      <a:r>
                        <a:rPr lang="en-US" sz="2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It's seven twenty-five</a:t>
                      </a:r>
                      <a:endParaRPr lang="en-US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27093" marR="27093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610">
                <a:tc>
                  <a:txBody>
                    <a:bodyPr/>
                    <a:lstStyle/>
                    <a:p>
                      <a:r>
                        <a:rPr lang="en-US" sz="2400" dirty="0"/>
                        <a:t>When speaking about </a:t>
                      </a:r>
                      <a:r>
                        <a:rPr lang="en-US" sz="2400" dirty="0" smtClean="0"/>
                        <a:t>the</a:t>
                      </a:r>
                    </a:p>
                    <a:p>
                      <a:r>
                        <a:rPr lang="en-US" sz="2400" dirty="0" smtClean="0"/>
                        <a:t> </a:t>
                      </a:r>
                      <a:r>
                        <a:rPr lang="en-US" sz="2400" dirty="0"/>
                        <a:t>different times of the day we 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Often use</a:t>
                      </a:r>
                      <a:r>
                        <a:rPr lang="en-US" sz="2400" dirty="0"/>
                        <a:t>: </a:t>
                      </a:r>
                      <a:r>
                        <a:rPr lang="en-US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in the morning, in the afternoon, in the evening</a:t>
                      </a:r>
                    </a:p>
                  </a:txBody>
                  <a:tcPr marL="27093" marR="27093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Be careful! In English we use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at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 night</a:t>
                      </a:r>
                      <a:r>
                        <a:rPr lang="en-US" sz="2400" dirty="0"/>
                        <a:t> NOT in the night</a:t>
                      </a:r>
                    </a:p>
                  </a:txBody>
                  <a:tcPr marL="27093" marR="27093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Unfamiliar time expressions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Let’s practice:</a:t>
            </a:r>
          </a:p>
          <a:p>
            <a:pPr>
              <a:buNone/>
            </a:pPr>
            <a:r>
              <a:rPr lang="en-US" altLang="ko-KR" dirty="0" smtClean="0">
                <a:hlinkClick r:id="rId2"/>
              </a:rPr>
              <a:t>http://esl.about.com/library/beginner/bltime.htm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Unfamiliar time expressions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600" dirty="0" smtClean="0"/>
              <a:t>I usually get up </a:t>
            </a:r>
            <a:r>
              <a:rPr lang="en-US" altLang="ko-KR" sz="2600" dirty="0" smtClean="0">
                <a:solidFill>
                  <a:srgbClr val="FF0000"/>
                </a:solidFill>
              </a:rPr>
              <a:t>at a quarter past seven </a:t>
            </a:r>
            <a:r>
              <a:rPr lang="en-US" altLang="ko-KR" sz="2600" dirty="0" smtClean="0"/>
              <a:t>in the morning. I have breakfast </a:t>
            </a:r>
            <a:r>
              <a:rPr lang="en-US" altLang="ko-KR" sz="2600" dirty="0" smtClean="0">
                <a:solidFill>
                  <a:srgbClr val="FF0000"/>
                </a:solidFill>
              </a:rPr>
              <a:t>at eight o'clock </a:t>
            </a:r>
            <a:r>
              <a:rPr lang="en-US" altLang="ko-KR" sz="2600" dirty="0" smtClean="0"/>
              <a:t>and then take the bus to work </a:t>
            </a:r>
            <a:r>
              <a:rPr lang="en-US" altLang="ko-KR" sz="2600" dirty="0" smtClean="0">
                <a:solidFill>
                  <a:srgbClr val="FF0000"/>
                </a:solidFill>
              </a:rPr>
              <a:t>at half past eight. </a:t>
            </a:r>
            <a:r>
              <a:rPr lang="en-US" altLang="ko-KR" sz="2600" dirty="0" smtClean="0"/>
              <a:t>I usually arrive at work </a:t>
            </a:r>
            <a:r>
              <a:rPr lang="en-US" altLang="ko-KR" sz="2600" dirty="0" smtClean="0">
                <a:solidFill>
                  <a:srgbClr val="FF0000"/>
                </a:solidFill>
              </a:rPr>
              <a:t>at a quarter to nine</a:t>
            </a:r>
            <a:r>
              <a:rPr lang="en-US" altLang="ko-KR" sz="2600" dirty="0" smtClean="0"/>
              <a:t>. Sometimes, the bus is late and I arrive </a:t>
            </a:r>
            <a:r>
              <a:rPr lang="en-US" altLang="ko-KR" sz="2600" dirty="0" smtClean="0">
                <a:solidFill>
                  <a:srgbClr val="FF0000"/>
                </a:solidFill>
              </a:rPr>
              <a:t>at about nine.</a:t>
            </a:r>
            <a:r>
              <a:rPr lang="en-US" altLang="ko-KR" sz="2600" dirty="0" smtClean="0"/>
              <a:t> My morning is usually pretty busy and I like taking a coffee break if possible. I then work to lunchtime at noon. </a:t>
            </a:r>
            <a:r>
              <a:rPr lang="en-US" altLang="ko-KR" sz="2600" dirty="0" smtClean="0">
                <a:solidFill>
                  <a:srgbClr val="FF0000"/>
                </a:solidFill>
              </a:rPr>
              <a:t>at twenty to eleven </a:t>
            </a:r>
            <a:r>
              <a:rPr lang="en-US" altLang="ko-KR" sz="2600" dirty="0" smtClean="0"/>
              <a:t>In the afternoon, I usually have another break </a:t>
            </a:r>
            <a:r>
              <a:rPr lang="en-US" altLang="ko-KR" sz="2600" dirty="0" smtClean="0">
                <a:solidFill>
                  <a:srgbClr val="FF0000"/>
                </a:solidFill>
              </a:rPr>
              <a:t>at three fifteen</a:t>
            </a:r>
            <a:r>
              <a:rPr lang="en-US" altLang="ko-KR" sz="2600" dirty="0" smtClean="0"/>
              <a:t>. I usually finish work </a:t>
            </a:r>
            <a:r>
              <a:rPr lang="en-US" altLang="ko-KR" sz="2600" dirty="0" smtClean="0">
                <a:solidFill>
                  <a:srgbClr val="FF0000"/>
                </a:solidFill>
              </a:rPr>
              <a:t>at a quarter to five </a:t>
            </a:r>
            <a:r>
              <a:rPr lang="en-US" altLang="ko-KR" sz="2600" dirty="0" smtClean="0"/>
              <a:t>and arrive home </a:t>
            </a:r>
            <a:r>
              <a:rPr lang="en-US" altLang="ko-KR" sz="2600" dirty="0" smtClean="0">
                <a:solidFill>
                  <a:srgbClr val="FF0000"/>
                </a:solidFill>
              </a:rPr>
              <a:t>around six in the evening. At night</a:t>
            </a:r>
            <a:r>
              <a:rPr lang="en-US" altLang="ko-KR" sz="2600" dirty="0" smtClean="0"/>
              <a:t>, I usually go to bed </a:t>
            </a:r>
            <a:r>
              <a:rPr lang="en-US" altLang="ko-KR" sz="2600" dirty="0" smtClean="0">
                <a:solidFill>
                  <a:srgbClr val="FF0000"/>
                </a:solidFill>
              </a:rPr>
              <a:t>at eleven o'clock.</a:t>
            </a:r>
            <a:endParaRPr lang="ko-KR" alt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63" y="71439"/>
            <a:ext cx="8161337" cy="105330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/>
              <a:t>Pair worksheet</a:t>
            </a:r>
            <a:endParaRPr lang="ko-KR" altLang="en-US" dirty="0"/>
          </a:p>
        </p:txBody>
      </p:sp>
      <p:pic>
        <p:nvPicPr>
          <p:cNvPr id="15363" name="Picture 4" descr="F:\타임스테솔\lesson plan\pair workshe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7416824" cy="5329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63" y="71438"/>
            <a:ext cx="8161337" cy="12858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/>
              <a:t>Homework sheet</a:t>
            </a:r>
            <a:endParaRPr lang="ko-KR" altLang="en-US" dirty="0"/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500063" y="1571625"/>
            <a:ext cx="8186737" cy="471487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Gill Sans MT" pitchFamily="34" charset="0"/>
                <a:ea typeface="맑은 고딕" pitchFamily="50" charset="-127"/>
                <a:cs typeface="Gill Sans MT" pitchFamily="34" charset="0"/>
              </a:rPr>
              <a:t>TV guide</a:t>
            </a:r>
          </a:p>
          <a:p>
            <a:pPr eaLnBrk="1" hangingPunct="1">
              <a:buNone/>
            </a:pPr>
            <a:r>
              <a:rPr lang="en-US" altLang="ko-KR" dirty="0" smtClean="0">
                <a:latin typeface="Gill Sans MT" pitchFamily="34" charset="0"/>
                <a:ea typeface="맑은 고딕" pitchFamily="50" charset="-127"/>
                <a:cs typeface="Gill Sans MT" pitchFamily="34" charset="0"/>
                <a:hlinkClick r:id="rId2"/>
              </a:rPr>
              <a:t>http://www.teachingtime.co.uk/tvguide.html</a:t>
            </a:r>
            <a:endParaRPr lang="en-US" altLang="ko-KR" dirty="0" smtClean="0">
              <a:latin typeface="Gill Sans MT" pitchFamily="34" charset="0"/>
              <a:ea typeface="맑은 고딕" pitchFamily="50" charset="-127"/>
              <a:cs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br">
              <a:srgbClr val="000000">
                <a:alpha val="0"/>
              </a:srgbClr>
            </a:outerShdw>
          </a:effectLst>
        </a:effectStyle>
        <a:effectStyle>
          <a:effectLst>
            <a:outerShdw dir="5400000" algn="ctr">
              <a:srgbClr val="EBE9ED">
                <a:alpha val="0"/>
              </a:srgbClr>
            </a:outerShdw>
          </a:effectLst>
          <a:scene3d>
            <a:camera prst="orthographic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5000"/>
                <a:hueMod val="100000"/>
                <a:satMod val="100000"/>
              </a:schemeClr>
              <a:schemeClr val="phClr">
                <a:tint val="5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산</Template>
  <TotalTime>209</TotalTime>
  <Words>335</Words>
  <Application>Microsoft Office PowerPoint</Application>
  <PresentationFormat>화면 슬라이드 쇼(4:3)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Mountain</vt:lpstr>
      <vt:lpstr>슬라이드 1</vt:lpstr>
      <vt:lpstr>Today’s learning objectives</vt:lpstr>
      <vt:lpstr>Words for time telling in English</vt:lpstr>
      <vt:lpstr>Unfamiliar time expressions 1</vt:lpstr>
      <vt:lpstr>Unfamiliar time expressions 2</vt:lpstr>
      <vt:lpstr>Unfamiliar time expressions 3</vt:lpstr>
      <vt:lpstr>Pair worksheet</vt:lpstr>
      <vt:lpstr>Homework sheet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hj</dc:creator>
  <cp:lastModifiedBy>hj</cp:lastModifiedBy>
  <cp:revision>18</cp:revision>
  <dcterms:created xsi:type="dcterms:W3CDTF">2010-07-30T15:36:48Z</dcterms:created>
  <dcterms:modified xsi:type="dcterms:W3CDTF">2010-07-31T03:36:09Z</dcterms:modified>
</cp:coreProperties>
</file>