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57" r:id="rId4"/>
    <p:sldId id="275" r:id="rId5"/>
    <p:sldId id="279" r:id="rId6"/>
    <p:sldId id="280" r:id="rId7"/>
    <p:sldId id="281" r:id="rId8"/>
    <p:sldId id="282" r:id="rId9"/>
    <p:sldId id="283" r:id="rId10"/>
    <p:sldId id="285" r:id="rId11"/>
    <p:sldId id="287" r:id="rId12"/>
    <p:sldId id="286" r:id="rId13"/>
    <p:sldId id="28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4B63C-81AA-42B5-9F5A-EB3C8D8B996B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23F7E-F544-450D-B90F-1790C75251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23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87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95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11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77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44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3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06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76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00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43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31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FDE08-4FFD-42C8-8A3F-04A69B472B27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77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31710" r="39279" b="29914"/>
          <a:stretch/>
        </p:blipFill>
        <p:spPr bwMode="auto">
          <a:xfrm>
            <a:off x="683568" y="1483078"/>
            <a:ext cx="7848872" cy="439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00B0F0"/>
                </a:solidFill>
              </a:rPr>
              <a:t>GIRLS GENERATION</a:t>
            </a:r>
          </a:p>
          <a:p>
            <a:r>
              <a:rPr lang="en-US" altLang="ko-KR" b="1" dirty="0" err="1" smtClean="0">
                <a:solidFill>
                  <a:srgbClr val="00B0F0"/>
                </a:solidFill>
              </a:rPr>
              <a:t>Taeyeon</a:t>
            </a:r>
            <a:r>
              <a:rPr lang="en-US" altLang="ko-KR" b="1" dirty="0" smtClean="0">
                <a:solidFill>
                  <a:srgbClr val="00B0F0"/>
                </a:solidFill>
              </a:rPr>
              <a:t>, Tiffany, </a:t>
            </a:r>
            <a:r>
              <a:rPr lang="en-US" altLang="ko-KR" b="1" dirty="0" err="1" smtClean="0">
                <a:solidFill>
                  <a:srgbClr val="00B0F0"/>
                </a:solidFill>
              </a:rPr>
              <a:t>Sooyoung</a:t>
            </a:r>
            <a:r>
              <a:rPr lang="en-US" altLang="ko-KR" b="1" dirty="0" smtClean="0">
                <a:solidFill>
                  <a:srgbClr val="00B0F0"/>
                </a:solidFill>
              </a:rPr>
              <a:t>, Jessica, Yuri, </a:t>
            </a:r>
            <a:r>
              <a:rPr lang="en-US" altLang="ko-KR" b="1" dirty="0" err="1" smtClean="0">
                <a:solidFill>
                  <a:srgbClr val="00B0F0"/>
                </a:solidFill>
              </a:rPr>
              <a:t>Yoona</a:t>
            </a:r>
            <a:r>
              <a:rPr lang="en-US" altLang="ko-KR" b="1" dirty="0" smtClean="0">
                <a:solidFill>
                  <a:srgbClr val="00B0F0"/>
                </a:solidFill>
              </a:rPr>
              <a:t>, Sunny, </a:t>
            </a:r>
            <a:r>
              <a:rPr lang="en-US" altLang="ko-KR" b="1" dirty="0" err="1" smtClean="0">
                <a:solidFill>
                  <a:srgbClr val="00B0F0"/>
                </a:solidFill>
              </a:rPr>
              <a:t>Hyoyeon</a:t>
            </a:r>
            <a:r>
              <a:rPr lang="en-US" altLang="ko-KR" b="1" dirty="0" smtClean="0">
                <a:solidFill>
                  <a:srgbClr val="00B0F0"/>
                </a:solidFill>
              </a:rPr>
              <a:t>, </a:t>
            </a:r>
            <a:r>
              <a:rPr lang="en-US" altLang="ko-KR" b="1" dirty="0" err="1" smtClean="0">
                <a:solidFill>
                  <a:srgbClr val="00B0F0"/>
                </a:solidFill>
              </a:rPr>
              <a:t>Seohyun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7584" y="4869160"/>
            <a:ext cx="7344816" cy="64807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dirty="0"/>
              <a:t>l</a:t>
            </a:r>
            <a:r>
              <a:rPr lang="en-US" altLang="ko-KR" dirty="0" smtClean="0"/>
              <a:t>ess active		more annoying 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54714" y="776898"/>
            <a:ext cx="499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9) </a:t>
            </a:r>
            <a:r>
              <a:rPr lang="en-US" altLang="ko-KR" sz="4000" dirty="0" err="1" smtClean="0"/>
              <a:t>Hyoyeon</a:t>
            </a:r>
            <a:r>
              <a:rPr lang="en-US" altLang="ko-KR" sz="4000" dirty="0" smtClean="0"/>
              <a:t> is</a:t>
            </a:r>
            <a:endParaRPr lang="ko-KR" alt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155679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B050"/>
                </a:solidFill>
              </a:rPr>
              <a:t>less active</a:t>
            </a:r>
            <a:endParaRPr lang="ko-KR" altLang="en-US" sz="4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920" y="2276872"/>
            <a:ext cx="432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t</a:t>
            </a:r>
            <a:r>
              <a:rPr lang="en-US" altLang="ko-KR" sz="4000" dirty="0" smtClean="0"/>
              <a:t>han Jessica.</a:t>
            </a:r>
            <a:endParaRPr lang="ko-KR" altLang="en-US" sz="4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2" t="37521" r="22500" b="25096"/>
          <a:stretch/>
        </p:blipFill>
        <p:spPr bwMode="auto">
          <a:xfrm>
            <a:off x="7380312" y="158950"/>
            <a:ext cx="1565032" cy="384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4" t="37265" r="31346" b="24530"/>
          <a:stretch/>
        </p:blipFill>
        <p:spPr bwMode="auto">
          <a:xfrm>
            <a:off x="197031" y="158950"/>
            <a:ext cx="1556238" cy="39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39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08" y="3404026"/>
            <a:ext cx="68407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/>
              <a:t>Superlative</a:t>
            </a:r>
          </a:p>
          <a:p>
            <a:r>
              <a:rPr lang="en-US" altLang="ko-KR" sz="3200" dirty="0" smtClean="0"/>
              <a:t>Young </a:t>
            </a:r>
            <a:r>
              <a:rPr lang="en-US" altLang="ko-KR" sz="3200" dirty="0" smtClean="0">
                <a:sym typeface="Wingdings" pitchFamily="2" charset="2"/>
              </a:rPr>
              <a:t> </a:t>
            </a:r>
            <a:r>
              <a:rPr lang="en-US" altLang="ko-KR" sz="3200" dirty="0" smtClean="0">
                <a:solidFill>
                  <a:srgbClr val="00B050"/>
                </a:solidFill>
                <a:sym typeface="Wingdings" pitchFamily="2" charset="2"/>
              </a:rPr>
              <a:t>the</a:t>
            </a:r>
            <a:r>
              <a:rPr lang="en-US" altLang="ko-KR" sz="3200" dirty="0" smtClean="0">
                <a:sym typeface="Wingdings" pitchFamily="2" charset="2"/>
              </a:rPr>
              <a:t> young</a:t>
            </a:r>
            <a:r>
              <a:rPr lang="en-US" altLang="ko-KR" sz="3200" dirty="0" smtClean="0">
                <a:solidFill>
                  <a:srgbClr val="FF0000"/>
                </a:solidFill>
                <a:sym typeface="Wingdings" pitchFamily="2" charset="2"/>
              </a:rPr>
              <a:t>est</a:t>
            </a:r>
            <a:endParaRPr lang="en-US" altLang="ko-KR" sz="3200" dirty="0" smtClean="0">
              <a:solidFill>
                <a:srgbClr val="FF0000"/>
              </a:solidFill>
            </a:endParaRPr>
          </a:p>
          <a:p>
            <a:r>
              <a:rPr lang="en-US" altLang="ko-KR" sz="3200" dirty="0" smtClean="0"/>
              <a:t>Lovely </a:t>
            </a:r>
            <a:r>
              <a:rPr lang="en-US" altLang="ko-KR" sz="3200" dirty="0" smtClean="0">
                <a:sym typeface="Wingdings" pitchFamily="2" charset="2"/>
              </a:rPr>
              <a:t> </a:t>
            </a:r>
            <a:r>
              <a:rPr lang="en-US" altLang="ko-KR" sz="3200" dirty="0" smtClean="0">
                <a:solidFill>
                  <a:srgbClr val="00B050"/>
                </a:solidFill>
                <a:sym typeface="Wingdings" pitchFamily="2" charset="2"/>
              </a:rPr>
              <a:t>the</a:t>
            </a:r>
            <a:r>
              <a:rPr lang="en-US" altLang="ko-KR" sz="3200" dirty="0" smtClean="0">
                <a:sym typeface="Wingdings" pitchFamily="2" charset="2"/>
              </a:rPr>
              <a:t> lovel</a:t>
            </a:r>
            <a:r>
              <a:rPr lang="en-US" altLang="ko-KR" sz="3200" dirty="0" smtClean="0">
                <a:solidFill>
                  <a:srgbClr val="FF0000"/>
                </a:solidFill>
                <a:sym typeface="Wingdings" pitchFamily="2" charset="2"/>
              </a:rPr>
              <a:t>iest</a:t>
            </a:r>
            <a:endParaRPr lang="en-US" altLang="ko-KR" sz="3200" dirty="0" smtClean="0">
              <a:solidFill>
                <a:srgbClr val="FF0000"/>
              </a:solidFill>
            </a:endParaRPr>
          </a:p>
          <a:p>
            <a:r>
              <a:rPr lang="en-US" altLang="ko-KR" sz="3200" dirty="0" smtClean="0"/>
              <a:t>Talented </a:t>
            </a:r>
            <a:r>
              <a:rPr lang="en-US" altLang="ko-KR" sz="3200" dirty="0" smtClean="0">
                <a:sym typeface="Wingdings" pitchFamily="2" charset="2"/>
              </a:rPr>
              <a:t> </a:t>
            </a:r>
            <a:r>
              <a:rPr lang="en-US" altLang="ko-KR" sz="3200" dirty="0" smtClean="0">
                <a:solidFill>
                  <a:srgbClr val="00B050"/>
                </a:solidFill>
                <a:sym typeface="Wingdings" pitchFamily="2" charset="2"/>
              </a:rPr>
              <a:t>the</a:t>
            </a:r>
            <a:r>
              <a:rPr lang="en-US" altLang="ko-KR" sz="3200" dirty="0" smtClean="0">
                <a:sym typeface="Wingdings" pitchFamily="2" charset="2"/>
              </a:rPr>
              <a:t> </a:t>
            </a:r>
            <a:r>
              <a:rPr lang="en-US" altLang="ko-KR" sz="3200" dirty="0" smtClean="0">
                <a:solidFill>
                  <a:srgbClr val="FF0000"/>
                </a:solidFill>
                <a:sym typeface="Wingdings" pitchFamily="2" charset="2"/>
              </a:rPr>
              <a:t>most</a:t>
            </a:r>
            <a:r>
              <a:rPr lang="en-US" altLang="ko-KR" sz="3200" dirty="0" smtClean="0">
                <a:sym typeface="Wingdings" pitchFamily="2" charset="2"/>
              </a:rPr>
              <a:t>/</a:t>
            </a:r>
            <a:r>
              <a:rPr lang="en-US" altLang="ko-KR" sz="3200" dirty="0" smtClean="0">
                <a:solidFill>
                  <a:srgbClr val="FF0000"/>
                </a:solidFill>
                <a:sym typeface="Wingdings" pitchFamily="2" charset="2"/>
              </a:rPr>
              <a:t>least</a:t>
            </a:r>
            <a:r>
              <a:rPr lang="en-US" altLang="ko-KR" sz="3200" dirty="0" smtClean="0">
                <a:sym typeface="Wingdings" pitchFamily="2" charset="2"/>
              </a:rPr>
              <a:t> talented</a:t>
            </a:r>
            <a:endParaRPr lang="en-US" altLang="ko-KR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811738"/>
            <a:ext cx="6696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Comparative</a:t>
            </a:r>
          </a:p>
          <a:p>
            <a:r>
              <a:rPr lang="en-US" altLang="ko-KR" sz="3200" dirty="0"/>
              <a:t>Short </a:t>
            </a:r>
            <a:r>
              <a:rPr lang="en-US" altLang="ko-KR" sz="3200" dirty="0">
                <a:sym typeface="Wingdings" pitchFamily="2" charset="2"/>
              </a:rPr>
              <a:t> </a:t>
            </a:r>
            <a:r>
              <a:rPr lang="en-US" altLang="ko-KR" sz="3200" dirty="0" smtClean="0">
                <a:sym typeface="Wingdings" pitchFamily="2" charset="2"/>
              </a:rPr>
              <a:t>short</a:t>
            </a:r>
            <a:r>
              <a:rPr lang="en-US" altLang="ko-KR" sz="3200" dirty="0" smtClean="0">
                <a:solidFill>
                  <a:srgbClr val="FF0000"/>
                </a:solidFill>
                <a:sym typeface="Wingdings" pitchFamily="2" charset="2"/>
              </a:rPr>
              <a:t>er </a:t>
            </a:r>
            <a:r>
              <a:rPr lang="en-US" altLang="ko-KR" sz="3200" dirty="0" smtClean="0">
                <a:solidFill>
                  <a:srgbClr val="00B0F0"/>
                </a:solidFill>
                <a:sym typeface="Wingdings" pitchFamily="2" charset="2"/>
              </a:rPr>
              <a:t>than</a:t>
            </a:r>
            <a:endParaRPr lang="en-US" altLang="ko-KR" sz="3200" dirty="0">
              <a:solidFill>
                <a:srgbClr val="00B0F0"/>
              </a:solidFill>
            </a:endParaRPr>
          </a:p>
          <a:p>
            <a:r>
              <a:rPr lang="en-US" altLang="ko-KR" sz="3200" dirty="0"/>
              <a:t>Happy </a:t>
            </a:r>
            <a:r>
              <a:rPr lang="en-US" altLang="ko-KR" sz="3200" dirty="0">
                <a:sym typeface="Wingdings" pitchFamily="2" charset="2"/>
              </a:rPr>
              <a:t> </a:t>
            </a:r>
            <a:r>
              <a:rPr lang="en-US" altLang="ko-KR" sz="3200" dirty="0" smtClean="0">
                <a:sym typeface="Wingdings" pitchFamily="2" charset="2"/>
              </a:rPr>
              <a:t>happ</a:t>
            </a:r>
            <a:r>
              <a:rPr lang="en-US" altLang="ko-KR" sz="3200" dirty="0" smtClean="0">
                <a:solidFill>
                  <a:srgbClr val="FF0000"/>
                </a:solidFill>
                <a:sym typeface="Wingdings" pitchFamily="2" charset="2"/>
              </a:rPr>
              <a:t>ier</a:t>
            </a:r>
            <a:r>
              <a:rPr lang="en-US" altLang="ko-KR" sz="3200" dirty="0" smtClean="0">
                <a:sym typeface="Wingdings" pitchFamily="2" charset="2"/>
              </a:rPr>
              <a:t> </a:t>
            </a:r>
            <a:r>
              <a:rPr lang="en-US" altLang="ko-KR" sz="3200" dirty="0">
                <a:solidFill>
                  <a:srgbClr val="00B0F0"/>
                </a:solidFill>
                <a:sym typeface="Wingdings" pitchFamily="2" charset="2"/>
              </a:rPr>
              <a:t>than</a:t>
            </a:r>
            <a:r>
              <a:rPr lang="en-US" altLang="ko-KR" sz="3200" dirty="0"/>
              <a:t>	</a:t>
            </a:r>
          </a:p>
          <a:p>
            <a:r>
              <a:rPr lang="en-US" altLang="ko-KR" sz="3200" dirty="0"/>
              <a:t>Fluent </a:t>
            </a:r>
            <a:r>
              <a:rPr lang="en-US" altLang="ko-KR" sz="3200" dirty="0">
                <a:sym typeface="Wingdings" pitchFamily="2" charset="2"/>
              </a:rPr>
              <a:t> </a:t>
            </a:r>
            <a:r>
              <a:rPr lang="en-US" altLang="ko-KR" sz="3200" dirty="0">
                <a:solidFill>
                  <a:srgbClr val="FF0000"/>
                </a:solidFill>
                <a:sym typeface="Wingdings" pitchFamily="2" charset="2"/>
              </a:rPr>
              <a:t>more</a:t>
            </a:r>
            <a:r>
              <a:rPr lang="en-US" altLang="ko-KR" sz="3200" dirty="0">
                <a:sym typeface="Wingdings" pitchFamily="2" charset="2"/>
              </a:rPr>
              <a:t>/</a:t>
            </a:r>
            <a:r>
              <a:rPr lang="en-US" altLang="ko-KR" sz="3200" dirty="0">
                <a:solidFill>
                  <a:srgbClr val="FF0000"/>
                </a:solidFill>
                <a:sym typeface="Wingdings" pitchFamily="2" charset="2"/>
              </a:rPr>
              <a:t>less</a:t>
            </a:r>
            <a:r>
              <a:rPr lang="en-US" altLang="ko-KR" sz="3200" dirty="0">
                <a:sym typeface="Wingdings" pitchFamily="2" charset="2"/>
              </a:rPr>
              <a:t> fluent </a:t>
            </a:r>
            <a:r>
              <a:rPr lang="en-US" altLang="ko-KR" sz="3200" dirty="0">
                <a:solidFill>
                  <a:srgbClr val="00B0F0"/>
                </a:solidFill>
                <a:sym typeface="Wingdings" pitchFamily="2" charset="2"/>
              </a:rPr>
              <a:t>than</a:t>
            </a:r>
            <a:endParaRPr lang="en-US" altLang="ko-KR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33375"/>
            <a:ext cx="777240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/>
            </a:r>
            <a:br>
              <a: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</a:b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5635"/>
              </p:ext>
            </p:extLst>
          </p:nvPr>
        </p:nvGraphicFramePr>
        <p:xfrm>
          <a:off x="1043608" y="561216"/>
          <a:ext cx="7272807" cy="3731878"/>
        </p:xfrm>
        <a:graphic>
          <a:graphicData uri="http://schemas.openxmlformats.org/drawingml/2006/table">
            <a:tbl>
              <a:tblPr/>
              <a:tblGrid>
                <a:gridCol w="2424269"/>
                <a:gridCol w="2424269"/>
                <a:gridCol w="2424269"/>
              </a:tblGrid>
              <a:tr h="493294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Irregular Comparative and Superlative Forms</a:t>
                      </a:r>
                      <a:endParaRPr lang="en-US" dirty="0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F4F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93294">
                <a:tc>
                  <a:txBody>
                    <a:bodyPr/>
                    <a:lstStyle/>
                    <a:p>
                      <a:r>
                        <a:rPr lang="en-US"/>
                        <a:t>good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better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best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3294">
                <a:tc>
                  <a:txBody>
                    <a:bodyPr/>
                    <a:lstStyle/>
                    <a:p>
                      <a:r>
                        <a:rPr lang="en-US" dirty="0"/>
                        <a:t>bad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worse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worst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3294">
                <a:tc>
                  <a:txBody>
                    <a:bodyPr/>
                    <a:lstStyle/>
                    <a:p>
                      <a:r>
                        <a:rPr lang="en-US" dirty="0"/>
                        <a:t>little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less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least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5408">
                <a:tc>
                  <a:txBody>
                    <a:bodyPr/>
                    <a:lstStyle/>
                    <a:p>
                      <a:r>
                        <a:rPr lang="en-US" dirty="0"/>
                        <a:t>much</a:t>
                      </a:r>
                      <a:br>
                        <a:rPr lang="en-US" dirty="0"/>
                      </a:br>
                      <a:r>
                        <a:rPr lang="en-US" dirty="0"/>
                        <a:t>many</a:t>
                      </a:r>
                      <a:br>
                        <a:rPr lang="en-US" dirty="0"/>
                      </a:br>
                      <a:r>
                        <a:rPr lang="en-US" dirty="0"/>
                        <a:t>some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most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3294">
                <a:tc>
                  <a:txBody>
                    <a:bodyPr/>
                    <a:lstStyle/>
                    <a:p>
                      <a:r>
                        <a:rPr lang="en-US"/>
                        <a:t>far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further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furthest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6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700808"/>
            <a:ext cx="201622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He is</a:t>
            </a:r>
          </a:p>
          <a:p>
            <a:r>
              <a:rPr lang="en-US" altLang="ko-KR" sz="2000" dirty="0" smtClean="0"/>
              <a:t>She is</a:t>
            </a:r>
          </a:p>
          <a:p>
            <a:r>
              <a:rPr lang="en-US" altLang="ko-KR" sz="2000" dirty="0" smtClean="0"/>
              <a:t>This game is</a:t>
            </a:r>
          </a:p>
          <a:p>
            <a:r>
              <a:rPr lang="en-US" altLang="ko-KR" sz="2000" dirty="0" smtClean="0"/>
              <a:t>Red is</a:t>
            </a:r>
            <a:endParaRPr lang="ko-KR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1700808"/>
            <a:ext cx="223224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taller</a:t>
            </a:r>
          </a:p>
          <a:p>
            <a:r>
              <a:rPr lang="en-US" altLang="ko-KR" sz="2000" dirty="0"/>
              <a:t>h</a:t>
            </a:r>
            <a:r>
              <a:rPr lang="en-US" altLang="ko-KR" sz="2000" dirty="0" smtClean="0"/>
              <a:t>appier</a:t>
            </a:r>
          </a:p>
          <a:p>
            <a:r>
              <a:rPr lang="en-US" altLang="ko-KR" sz="2000" dirty="0"/>
              <a:t>m</a:t>
            </a:r>
            <a:r>
              <a:rPr lang="en-US" altLang="ko-KR" sz="2000" dirty="0" smtClean="0"/>
              <a:t>ore exciting</a:t>
            </a:r>
          </a:p>
          <a:p>
            <a:r>
              <a:rPr lang="en-US" altLang="ko-KR" sz="2000" dirty="0"/>
              <a:t>m</a:t>
            </a:r>
            <a:r>
              <a:rPr lang="en-US" altLang="ko-KR" sz="2000" dirty="0" smtClean="0"/>
              <a:t>ore beautifu</a:t>
            </a:r>
            <a:r>
              <a:rPr lang="en-US" altLang="ko-KR" dirty="0" smtClean="0"/>
              <a:t>l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2132856"/>
            <a:ext cx="72008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than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1628800"/>
            <a:ext cx="208823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you</a:t>
            </a:r>
          </a:p>
          <a:p>
            <a:r>
              <a:rPr lang="en-US" altLang="ko-KR" sz="2000" dirty="0" smtClean="0"/>
              <a:t>him</a:t>
            </a:r>
          </a:p>
          <a:p>
            <a:r>
              <a:rPr lang="en-US" altLang="ko-KR" sz="2000" dirty="0" smtClean="0"/>
              <a:t>that game</a:t>
            </a:r>
          </a:p>
          <a:p>
            <a:r>
              <a:rPr lang="en-US" altLang="ko-KR" sz="2000" dirty="0" smtClean="0"/>
              <a:t>blue</a:t>
            </a:r>
            <a:endParaRPr lang="ko-KR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9433" y="3905761"/>
            <a:ext cx="1916343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She is</a:t>
            </a:r>
          </a:p>
          <a:p>
            <a:r>
              <a:rPr lang="en-US" altLang="ko-KR" sz="2000" dirty="0" smtClean="0"/>
              <a:t>The monkey is</a:t>
            </a:r>
          </a:p>
          <a:p>
            <a:r>
              <a:rPr lang="en-US" altLang="ko-KR" sz="2000" dirty="0" smtClean="0"/>
              <a:t>He is</a:t>
            </a:r>
          </a:p>
          <a:p>
            <a:r>
              <a:rPr lang="en-US" altLang="ko-KR" sz="2000" dirty="0" smtClean="0"/>
              <a:t>That book is</a:t>
            </a:r>
            <a:endParaRPr lang="ko-KR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3905761"/>
            <a:ext cx="208823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fastest</a:t>
            </a:r>
          </a:p>
          <a:p>
            <a:r>
              <a:rPr lang="en-US" altLang="ko-KR" sz="2000" dirty="0" smtClean="0"/>
              <a:t>smartest</a:t>
            </a:r>
          </a:p>
          <a:p>
            <a:r>
              <a:rPr lang="en-US" altLang="ko-KR" sz="2000" dirty="0" smtClean="0"/>
              <a:t>most popular</a:t>
            </a:r>
          </a:p>
          <a:p>
            <a:r>
              <a:rPr lang="en-US" altLang="ko-KR" sz="2000" dirty="0" smtClean="0"/>
              <a:t>most interesting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4253026"/>
            <a:ext cx="57606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the</a:t>
            </a:r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905761"/>
            <a:ext cx="223224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in her school</a:t>
            </a:r>
          </a:p>
          <a:p>
            <a:r>
              <a:rPr lang="en-US" altLang="ko-KR" sz="2000" dirty="0" smtClean="0"/>
              <a:t>animal of all</a:t>
            </a:r>
          </a:p>
          <a:p>
            <a:r>
              <a:rPr lang="en-US" altLang="ko-KR" sz="2000" dirty="0" smtClean="0"/>
              <a:t>boy in his class</a:t>
            </a:r>
          </a:p>
          <a:p>
            <a:r>
              <a:rPr lang="en-US" altLang="ko-KR" sz="2000" dirty="0" smtClean="0"/>
              <a:t>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112474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COMPARATIVES</a:t>
            </a:r>
            <a:endParaRPr lang="ko-KR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3028" y="3327375"/>
            <a:ext cx="253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SUPERLATIVES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8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64807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dirty="0" smtClean="0"/>
              <a:t>Lazier		shorter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t="36922" r="66617" b="25038"/>
          <a:stretch/>
        </p:blipFill>
        <p:spPr bwMode="auto">
          <a:xfrm>
            <a:off x="7308304" y="188640"/>
            <a:ext cx="1600201" cy="391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4" t="37521" r="4870" b="24834"/>
          <a:stretch/>
        </p:blipFill>
        <p:spPr bwMode="auto">
          <a:xfrm>
            <a:off x="323528" y="188640"/>
            <a:ext cx="1597641" cy="387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77689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1) Sunny is</a:t>
            </a:r>
            <a:endParaRPr lang="ko-KR" alt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77689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B050"/>
                </a:solidFill>
              </a:rPr>
              <a:t>shorter</a:t>
            </a:r>
            <a:endParaRPr lang="ko-KR" altLang="en-US" sz="4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1640994"/>
            <a:ext cx="432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t</a:t>
            </a:r>
            <a:r>
              <a:rPr lang="en-US" altLang="ko-KR" sz="4000" dirty="0" smtClean="0"/>
              <a:t>han </a:t>
            </a:r>
            <a:r>
              <a:rPr lang="en-US" altLang="ko-KR" sz="4000" dirty="0" err="1" smtClean="0"/>
              <a:t>Sooyoung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5294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64807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dirty="0" smtClean="0"/>
              <a:t>Heavier		taller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t="36922" r="66617" b="25038"/>
          <a:stretch/>
        </p:blipFill>
        <p:spPr bwMode="auto">
          <a:xfrm>
            <a:off x="235495" y="163941"/>
            <a:ext cx="1600201" cy="391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4" t="37521" r="4870" b="24834"/>
          <a:stretch/>
        </p:blipFill>
        <p:spPr bwMode="auto">
          <a:xfrm>
            <a:off x="7366847" y="116632"/>
            <a:ext cx="1597641" cy="387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79712" y="84890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</a:t>
            </a:r>
            <a:r>
              <a:rPr lang="en-US" altLang="ko-KR" sz="4000" dirty="0" smtClean="0"/>
              <a:t>) </a:t>
            </a:r>
            <a:r>
              <a:rPr lang="en-US" altLang="ko-KR" sz="4000" dirty="0" err="1" smtClean="0"/>
              <a:t>Sooyoung</a:t>
            </a:r>
            <a:r>
              <a:rPr lang="en-US" altLang="ko-KR" sz="4000" dirty="0" smtClean="0"/>
              <a:t> is</a:t>
            </a:r>
            <a:endParaRPr lang="ko-KR" alt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848906"/>
            <a:ext cx="1642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B050"/>
                </a:solidFill>
              </a:rPr>
              <a:t>taller</a:t>
            </a:r>
            <a:endParaRPr lang="ko-KR" altLang="en-US" sz="4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872" y="1640994"/>
            <a:ext cx="432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t</a:t>
            </a:r>
            <a:r>
              <a:rPr lang="en-US" altLang="ko-KR" sz="4000" dirty="0" smtClean="0"/>
              <a:t>han Sunny.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734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3" t="37390" r="13877" b="24250"/>
          <a:stretch/>
        </p:blipFill>
        <p:spPr bwMode="auto">
          <a:xfrm>
            <a:off x="3779912" y="180410"/>
            <a:ext cx="1661747" cy="382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29309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</a:t>
            </a:r>
            <a:r>
              <a:rPr lang="en-US" altLang="ko-KR" sz="4000" dirty="0" smtClean="0"/>
              <a:t>) </a:t>
            </a:r>
            <a:r>
              <a:rPr lang="en-US" altLang="ko-KR" sz="4000" dirty="0" err="1" smtClean="0"/>
              <a:t>Yoona</a:t>
            </a:r>
            <a:r>
              <a:rPr lang="en-US" altLang="ko-KR" sz="4000" dirty="0" smtClean="0"/>
              <a:t> is the</a:t>
            </a:r>
            <a:endParaRPr lang="ko-KR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4293096"/>
            <a:ext cx="2238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B050"/>
                </a:solidFill>
              </a:rPr>
              <a:t>prettiest</a:t>
            </a:r>
            <a:endParaRPr lang="ko-KR" altLang="en-US" sz="4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4293096"/>
            <a:ext cx="219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/>
              <a:t>m</a:t>
            </a:r>
            <a:r>
              <a:rPr lang="en-US" altLang="ko-KR" sz="4000" dirty="0" smtClean="0"/>
              <a:t>ember.</a:t>
            </a:r>
            <a:endParaRPr lang="ko-KR" altLang="en-US" sz="4000" dirty="0"/>
          </a:p>
        </p:txBody>
      </p:sp>
      <p:sp>
        <p:nvSpPr>
          <p:cNvPr id="13" name="부제목 2"/>
          <p:cNvSpPr>
            <a:spLocks noGrp="1"/>
          </p:cNvSpPr>
          <p:nvPr>
            <p:ph type="subTitle" idx="1"/>
          </p:nvPr>
        </p:nvSpPr>
        <p:spPr>
          <a:xfrm>
            <a:off x="1475656" y="5401745"/>
            <a:ext cx="6328792" cy="69155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dirty="0" smtClean="0"/>
              <a:t>prettiest		ugliest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45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64807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dirty="0" smtClean="0"/>
              <a:t>poorer		younger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67744" y="77689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4) </a:t>
            </a:r>
            <a:r>
              <a:rPr lang="en-US" altLang="ko-KR" sz="4000" dirty="0" err="1" smtClean="0"/>
              <a:t>Seohyun</a:t>
            </a:r>
            <a:r>
              <a:rPr lang="en-US" altLang="ko-KR" sz="4000" dirty="0" smtClean="0"/>
              <a:t> is</a:t>
            </a:r>
            <a:endParaRPr lang="ko-KR" alt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15816" y="14969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B050"/>
                </a:solidFill>
              </a:rPr>
              <a:t>younger</a:t>
            </a:r>
            <a:endParaRPr lang="ko-KR" altLang="en-US" sz="4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904" y="2276872"/>
            <a:ext cx="432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t</a:t>
            </a:r>
            <a:r>
              <a:rPr lang="en-US" altLang="ko-KR" sz="4000" dirty="0" smtClean="0"/>
              <a:t>han Jessica.</a:t>
            </a:r>
            <a:endParaRPr lang="ko-KR" alt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t="36752" r="75334" b="24915"/>
          <a:stretch/>
        </p:blipFill>
        <p:spPr bwMode="auto">
          <a:xfrm>
            <a:off x="251520" y="168253"/>
            <a:ext cx="1627130" cy="394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2" t="37521" r="22500" b="25096"/>
          <a:stretch/>
        </p:blipFill>
        <p:spPr bwMode="auto">
          <a:xfrm>
            <a:off x="7380312" y="188640"/>
            <a:ext cx="1565032" cy="384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5) Yuri is the</a:t>
            </a:r>
            <a:endParaRPr lang="ko-KR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429309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B050"/>
                </a:solidFill>
              </a:rPr>
              <a:t>most popular </a:t>
            </a:r>
            <a:endParaRPr lang="ko-KR" altLang="en-US" sz="4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4293096"/>
            <a:ext cx="2516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/>
              <a:t>o</a:t>
            </a:r>
            <a:r>
              <a:rPr lang="en-US" altLang="ko-KR" sz="4000" dirty="0" smtClean="0"/>
              <a:t>ne of all.</a:t>
            </a:r>
            <a:endParaRPr lang="ko-KR" altLang="en-US" sz="4000" dirty="0"/>
          </a:p>
        </p:txBody>
      </p:sp>
      <p:sp>
        <p:nvSpPr>
          <p:cNvPr id="13" name="부제목 2"/>
          <p:cNvSpPr>
            <a:spLocks noGrp="1"/>
          </p:cNvSpPr>
          <p:nvPr>
            <p:ph type="subTitle" idx="1"/>
          </p:nvPr>
        </p:nvSpPr>
        <p:spPr>
          <a:xfrm>
            <a:off x="971600" y="5401745"/>
            <a:ext cx="7272808" cy="69155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dirty="0" smtClean="0"/>
              <a:t>most serious	 	most popular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7" t="37180" r="57837" b="25128"/>
          <a:stretch/>
        </p:blipFill>
        <p:spPr bwMode="auto">
          <a:xfrm>
            <a:off x="3746302" y="199664"/>
            <a:ext cx="1617786" cy="387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3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64807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dirty="0" smtClean="0"/>
              <a:t>Better		worse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78650" y="776898"/>
            <a:ext cx="5429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6</a:t>
            </a:r>
            <a:r>
              <a:rPr lang="en-US" altLang="ko-KR" sz="4000" dirty="0" smtClean="0"/>
              <a:t>) </a:t>
            </a:r>
            <a:r>
              <a:rPr lang="en-US" altLang="ko-KR" sz="4000" dirty="0" err="1" smtClean="0"/>
              <a:t>Hyoyeon</a:t>
            </a:r>
            <a:r>
              <a:rPr lang="en-US" altLang="ko-KR" sz="4000" dirty="0" smtClean="0"/>
              <a:t> can dance</a:t>
            </a:r>
            <a:endParaRPr lang="ko-KR" alt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156898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B050"/>
                </a:solidFill>
              </a:rPr>
              <a:t>better</a:t>
            </a:r>
            <a:endParaRPr lang="ko-KR" altLang="en-US" sz="4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2276872"/>
            <a:ext cx="432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t</a:t>
            </a:r>
            <a:r>
              <a:rPr lang="en-US" altLang="ko-KR" sz="4000" dirty="0" smtClean="0"/>
              <a:t>han Tiffany.</a:t>
            </a:r>
            <a:endParaRPr lang="ko-KR" altLang="en-US" sz="4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4" t="37265" r="31346" b="24530"/>
          <a:stretch/>
        </p:blipFill>
        <p:spPr bwMode="auto">
          <a:xfrm>
            <a:off x="207450" y="218917"/>
            <a:ext cx="1556238" cy="39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0" t="37094" r="40144" b="25031"/>
          <a:stretch/>
        </p:blipFill>
        <p:spPr bwMode="auto">
          <a:xfrm>
            <a:off x="7346703" y="180919"/>
            <a:ext cx="1617785" cy="389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14908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7</a:t>
            </a:r>
            <a:r>
              <a:rPr lang="en-US" altLang="ko-KR" sz="4000" dirty="0" smtClean="0"/>
              <a:t>) </a:t>
            </a:r>
            <a:r>
              <a:rPr lang="en-US" altLang="ko-KR" sz="4000" dirty="0" err="1" smtClean="0"/>
              <a:t>Taeyeon</a:t>
            </a:r>
            <a:r>
              <a:rPr lang="en-US" altLang="ko-KR" sz="4000" dirty="0" smtClean="0"/>
              <a:t> is the</a:t>
            </a:r>
            <a:endParaRPr lang="ko-KR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414908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B050"/>
                </a:solidFill>
              </a:rPr>
              <a:t>most talented </a:t>
            </a:r>
            <a:endParaRPr lang="ko-KR" altLang="en-US" sz="4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9665" y="4797152"/>
            <a:ext cx="481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/>
              <a:t>s</a:t>
            </a:r>
            <a:r>
              <a:rPr lang="en-US" altLang="ko-KR" sz="4000" dirty="0" smtClean="0"/>
              <a:t>inger in the group.</a:t>
            </a:r>
            <a:endParaRPr lang="ko-KR" altLang="en-US" sz="4000" dirty="0"/>
          </a:p>
        </p:txBody>
      </p:sp>
      <p:sp>
        <p:nvSpPr>
          <p:cNvPr id="13" name="부제목 2"/>
          <p:cNvSpPr>
            <a:spLocks noGrp="1"/>
          </p:cNvSpPr>
          <p:nvPr>
            <p:ph type="subTitle" idx="1"/>
          </p:nvPr>
        </p:nvSpPr>
        <p:spPr>
          <a:xfrm>
            <a:off x="971600" y="5689777"/>
            <a:ext cx="7272808" cy="69155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dirty="0" smtClean="0"/>
              <a:t>most talented	 	least famous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1" t="37120" r="49037" b="25290"/>
          <a:stretch/>
        </p:blipFill>
        <p:spPr bwMode="auto">
          <a:xfrm>
            <a:off x="3772679" y="116632"/>
            <a:ext cx="1591409" cy="386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7584" y="4869160"/>
            <a:ext cx="7344816" cy="64807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dirty="0"/>
              <a:t>m</a:t>
            </a:r>
            <a:r>
              <a:rPr lang="en-US" altLang="ko-KR" dirty="0" smtClean="0"/>
              <a:t>ore fluent		less fortunate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78650" y="776898"/>
            <a:ext cx="499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8</a:t>
            </a:r>
            <a:r>
              <a:rPr lang="en-US" altLang="ko-KR" sz="4000" dirty="0" smtClean="0"/>
              <a:t>) Tiffany’s English is</a:t>
            </a:r>
            <a:endParaRPr lang="ko-KR" alt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156898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00B050"/>
                </a:solidFill>
              </a:rPr>
              <a:t>m</a:t>
            </a:r>
            <a:r>
              <a:rPr lang="en-US" altLang="ko-KR" sz="4000" b="1" dirty="0" smtClean="0">
                <a:solidFill>
                  <a:srgbClr val="00B050"/>
                </a:solidFill>
              </a:rPr>
              <a:t>ore fluent</a:t>
            </a:r>
            <a:endParaRPr lang="ko-KR" altLang="en-US" sz="4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2276872"/>
            <a:ext cx="432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t</a:t>
            </a:r>
            <a:r>
              <a:rPr lang="en-US" altLang="ko-KR" sz="4000" dirty="0" smtClean="0"/>
              <a:t>han </a:t>
            </a:r>
            <a:r>
              <a:rPr lang="en-US" altLang="ko-KR" sz="4000" dirty="0" err="1" smtClean="0"/>
              <a:t>Seohyun’s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0" t="37094" r="40144" b="25031"/>
          <a:stretch/>
        </p:blipFill>
        <p:spPr bwMode="auto">
          <a:xfrm>
            <a:off x="217911" y="188640"/>
            <a:ext cx="1617785" cy="389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t="36752" r="75334" b="24915"/>
          <a:stretch/>
        </p:blipFill>
        <p:spPr bwMode="auto">
          <a:xfrm>
            <a:off x="7308304" y="165070"/>
            <a:ext cx="1627130" cy="394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8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215</Words>
  <Application>Microsoft Office PowerPoint</Application>
  <PresentationFormat>화면 슬라이드 쇼(4:3)</PresentationFormat>
  <Paragraphs>97</Paragraphs>
  <Slides>13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Gomdol</dc:creator>
  <cp:lastModifiedBy>Gomdol</cp:lastModifiedBy>
  <cp:revision>25</cp:revision>
  <dcterms:created xsi:type="dcterms:W3CDTF">2012-07-09T15:40:13Z</dcterms:created>
  <dcterms:modified xsi:type="dcterms:W3CDTF">2012-07-10T18:12:45Z</dcterms:modified>
</cp:coreProperties>
</file>