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3" r:id="rId4"/>
    <p:sldId id="260" r:id="rId5"/>
    <p:sldId id="277" r:id="rId6"/>
    <p:sldId id="276" r:id="rId7"/>
    <p:sldId id="274" r:id="rId8"/>
    <p:sldId id="275" r:id="rId9"/>
    <p:sldId id="257" r:id="rId10"/>
    <p:sldId id="285" r:id="rId11"/>
    <p:sldId id="261" r:id="rId12"/>
    <p:sldId id="286" r:id="rId13"/>
    <p:sldId id="263" r:id="rId14"/>
    <p:sldId id="280" r:id="rId15"/>
    <p:sldId id="272" r:id="rId16"/>
    <p:sldId id="281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B1C-E705-4D3A-BF81-4F465B4C4A42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6DCD-775F-49A2-9BA1-BB1C84D6D8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B1C-E705-4D3A-BF81-4F465B4C4A42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6DCD-775F-49A2-9BA1-BB1C84D6D8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B1C-E705-4D3A-BF81-4F465B4C4A42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6DCD-775F-49A2-9BA1-BB1C84D6D8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B1C-E705-4D3A-BF81-4F465B4C4A42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6DCD-775F-49A2-9BA1-BB1C84D6D8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B1C-E705-4D3A-BF81-4F465B4C4A42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6DCD-775F-49A2-9BA1-BB1C84D6D8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B1C-E705-4D3A-BF81-4F465B4C4A42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6DCD-775F-49A2-9BA1-BB1C84D6D8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B1C-E705-4D3A-BF81-4F465B4C4A42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6DCD-775F-49A2-9BA1-BB1C84D6D8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B1C-E705-4D3A-BF81-4F465B4C4A42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6DCD-775F-49A2-9BA1-BB1C84D6D8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B1C-E705-4D3A-BF81-4F465B4C4A42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6DCD-775F-49A2-9BA1-BB1C84D6D8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B1C-E705-4D3A-BF81-4F465B4C4A42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6DCD-775F-49A2-9BA1-BB1C84D6D8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21B1C-E705-4D3A-BF81-4F465B4C4A42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26DCD-775F-49A2-9BA1-BB1C84D6D8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21B1C-E705-4D3A-BF81-4F465B4C4A42}" type="datetimeFigureOut">
              <a:rPr lang="ko-KR" altLang="en-US" smtClean="0"/>
              <a:pPr/>
              <a:t>2013-12-10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26DCD-775F-49A2-9BA1-BB1C84D6D8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0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8712968" cy="2016224"/>
          </a:xfrm>
        </p:spPr>
        <p:txBody>
          <a:bodyPr>
            <a:normAutofit/>
          </a:bodyPr>
          <a:lstStyle/>
          <a:p>
            <a:r>
              <a:rPr lang="en-US" altLang="ko-KR" sz="3600" smtClean="0"/>
              <a:t>How to determine your </a:t>
            </a:r>
            <a:r>
              <a:rPr lang="en-US" altLang="ko-KR" sz="5400" smtClean="0"/>
              <a:t>face shape</a:t>
            </a:r>
            <a:endParaRPr lang="ko-KR" altLang="en-US" sz="3600"/>
          </a:p>
        </p:txBody>
      </p:sp>
      <p:pic>
        <p:nvPicPr>
          <p:cNvPr id="4" name="그림 3" descr="56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924944"/>
            <a:ext cx="1638300" cy="2028825"/>
          </a:xfrm>
          <a:prstGeom prst="rect">
            <a:avLst/>
          </a:prstGeom>
        </p:spPr>
      </p:pic>
      <p:pic>
        <p:nvPicPr>
          <p:cNvPr id="5" name="그림 4" descr="imagesCA5NVOF9.jpg"/>
          <p:cNvPicPr>
            <a:picLocks noChangeAspect="1"/>
          </p:cNvPicPr>
          <p:nvPr/>
        </p:nvPicPr>
        <p:blipFill>
          <a:blip r:embed="rId3" cstate="print"/>
          <a:srcRect l="14416" r="13501"/>
          <a:stretch>
            <a:fillRect/>
          </a:stretch>
        </p:blipFill>
        <p:spPr>
          <a:xfrm>
            <a:off x="2483768" y="2924944"/>
            <a:ext cx="2160240" cy="1944216"/>
          </a:xfrm>
          <a:prstGeom prst="rect">
            <a:avLst/>
          </a:prstGeom>
        </p:spPr>
      </p:pic>
      <p:pic>
        <p:nvPicPr>
          <p:cNvPr id="6" name="그림 5" descr="imagesCA8N9ZJ9.jpg"/>
          <p:cNvPicPr>
            <a:picLocks noChangeAspect="1"/>
          </p:cNvPicPr>
          <p:nvPr/>
        </p:nvPicPr>
        <p:blipFill>
          <a:blip r:embed="rId4" cstate="print"/>
          <a:srcRect l="14417" r="11098"/>
          <a:stretch>
            <a:fillRect/>
          </a:stretch>
        </p:blipFill>
        <p:spPr>
          <a:xfrm>
            <a:off x="4644008" y="2924944"/>
            <a:ext cx="2232248" cy="1944216"/>
          </a:xfrm>
          <a:prstGeom prst="rect">
            <a:avLst/>
          </a:prstGeom>
        </p:spPr>
      </p:pic>
      <p:pic>
        <p:nvPicPr>
          <p:cNvPr id="7" name="그림 6" descr="77777.jpg"/>
          <p:cNvPicPr>
            <a:picLocks noChangeAspect="1"/>
          </p:cNvPicPr>
          <p:nvPr/>
        </p:nvPicPr>
        <p:blipFill>
          <a:blip r:embed="rId5" cstate="print"/>
          <a:srcRect l="14286" r="14286"/>
          <a:stretch>
            <a:fillRect/>
          </a:stretch>
        </p:blipFill>
        <p:spPr>
          <a:xfrm>
            <a:off x="6804248" y="2924944"/>
            <a:ext cx="2160240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27687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smtClean="0"/>
              <a:t>READING !!</a:t>
            </a:r>
            <a:endParaRPr lang="ko-KR" altLang="en-US" sz="5400"/>
          </a:p>
        </p:txBody>
      </p:sp>
      <p:pic>
        <p:nvPicPr>
          <p:cNvPr id="34818" name="Picture 2" descr="C:\Users\Administrator\AppData\Local\Microsoft\Windows\Temporary Internet Files\Content.IE5\61HDC7HO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268760"/>
            <a:ext cx="2351407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그림 12" descr="5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80728"/>
            <a:ext cx="3838575" cy="4752975"/>
          </a:xfrm>
          <a:prstGeom prst="rect">
            <a:avLst/>
          </a:prstGeom>
          <a:noFill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868144" y="3356992"/>
            <a:ext cx="252028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altLang="ko-K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맑은 고딕" pitchFamily="50" charset="-127"/>
                <a:cs typeface="Times New Roman" pitchFamily="18" charset="0"/>
              </a:rPr>
              <a:t>Width </a:t>
            </a:r>
            <a:r>
              <a:rPr kumimoji="1" lang="en-GB" altLang="ko-K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맑은 고딕" pitchFamily="50" charset="-127"/>
                <a:cs typeface="Times New Roman" pitchFamily="18" charset="0"/>
              </a:rPr>
              <a:t>:</a:t>
            </a:r>
            <a:endParaRPr kumimoji="1" lang="en-GB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868145" y="4509120"/>
            <a:ext cx="252028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altLang="ko-K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맑은 고딕" pitchFamily="50" charset="-127"/>
                <a:cs typeface="Times New Roman" pitchFamily="18" charset="0"/>
              </a:rPr>
              <a:t>Forehead </a:t>
            </a:r>
            <a:r>
              <a:rPr kumimoji="1" lang="en-GB" altLang="ko-K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맑은 고딕" pitchFamily="50" charset="-127"/>
                <a:cs typeface="Times New Roman" pitchFamily="18" charset="0"/>
              </a:rPr>
              <a:t>:</a:t>
            </a:r>
            <a:endParaRPr kumimoji="1" lang="en-GB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868144" y="3933056"/>
            <a:ext cx="252028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1143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altLang="ko-K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맑은 고딕" pitchFamily="50" charset="-127"/>
                <a:cs typeface="Times New Roman" pitchFamily="18" charset="0"/>
              </a:rPr>
              <a:t>Jaw </a:t>
            </a:r>
            <a:r>
              <a:rPr kumimoji="1" lang="en-GB" altLang="ko-K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맑은 고딕" pitchFamily="50" charset="-127"/>
                <a:cs typeface="Times New Roman" pitchFamily="18" charset="0"/>
              </a:rPr>
              <a:t>line </a:t>
            </a:r>
            <a:r>
              <a:rPr kumimoji="1" lang="en-GB" altLang="ko-K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맑은 고딕" pitchFamily="50" charset="-127"/>
                <a:cs typeface="Times New Roman" pitchFamily="18" charset="0"/>
              </a:rPr>
              <a:t>:     </a:t>
            </a:r>
            <a:r>
              <a:rPr kumimoji="1" lang="en-GB" altLang="ko-K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맑은 고딕" pitchFamily="50" charset="-127"/>
                <a:cs typeface="Times New Roman" pitchFamily="18" charset="0"/>
              </a:rPr>
              <a:t>     </a:t>
            </a:r>
            <a:r>
              <a:rPr kumimoji="1" lang="en-GB" altLang="ko-K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맑은 고딕" pitchFamily="50" charset="-127"/>
                <a:cs typeface="Times New Roman" pitchFamily="18" charset="0"/>
              </a:rPr>
              <a:t>x 2</a:t>
            </a:r>
            <a:endParaRPr kumimoji="1" lang="en-GB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868144" y="5085184"/>
            <a:ext cx="252028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11430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altLang="ko-KR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맑은 고딕" pitchFamily="50" charset="-127"/>
                <a:cs typeface="Times New Roman" pitchFamily="18" charset="0"/>
              </a:rPr>
              <a:t>Length :</a:t>
            </a:r>
            <a:endParaRPr kumimoji="1" lang="en-GB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72008" y="51882"/>
            <a:ext cx="176368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altLang="ko-KR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맑은 고딕" pitchFamily="50" charset="-127"/>
                <a:cs typeface="Times New Roman" pitchFamily="18" charset="0"/>
              </a:rPr>
              <a:t>Worksheet-2</a:t>
            </a:r>
            <a:endParaRPr kumimoji="1" lang="en-GB" altLang="ko-KR" sz="9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GB" altLang="ko-K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227687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smtClean="0"/>
              <a:t>READING !!</a:t>
            </a:r>
            <a:endParaRPr lang="ko-KR" altLang="en-US" sz="5400"/>
          </a:p>
        </p:txBody>
      </p:sp>
      <p:pic>
        <p:nvPicPr>
          <p:cNvPr id="34818" name="Picture 2" descr="C:\Users\Administrator\AppData\Local\Microsoft\Windows\Temporary Internet Files\Content.IE5\61HDC7HO\dglxasset[1].as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268760"/>
            <a:ext cx="2351407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face-ch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500" y="996950"/>
            <a:ext cx="4953000" cy="4864100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267744" y="2379737"/>
            <a:ext cx="647700" cy="257175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26146" y="3933056"/>
            <a:ext cx="647700" cy="257175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228184" y="2379737"/>
            <a:ext cx="647700" cy="257175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253261" y="3963913"/>
            <a:ext cx="647700" cy="257175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243736" y="5576714"/>
            <a:ext cx="647700" cy="257175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211960" y="5576714"/>
            <a:ext cx="647700" cy="257175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283296" y="5576714"/>
            <a:ext cx="647700" cy="257175"/>
          </a:xfrm>
          <a:prstGeom prst="rect">
            <a:avLst/>
          </a:prstGeom>
          <a:solidFill>
            <a:srgbClr val="FFFFFF"/>
          </a:solidFill>
          <a:ln w="317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72008" y="21105"/>
            <a:ext cx="176368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altLang="ko-KR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굴림" pitchFamily="50" charset="-127"/>
                <a:ea typeface="맑은 고딕" pitchFamily="50" charset="-127"/>
                <a:cs typeface="Times New Roman" pitchFamily="18" charset="0"/>
              </a:rPr>
              <a:t>Worksheet-3</a:t>
            </a:r>
            <a:endParaRPr kumimoji="1" lang="en-GB" altLang="ko-KR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GB" altLang="ko-KR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  <a:cs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face-ch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500" y="996950"/>
            <a:ext cx="4953000" cy="48641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Face+Shapes001.jpg"/>
          <p:cNvPicPr>
            <a:picLocks noChangeAspect="1"/>
          </p:cNvPicPr>
          <p:nvPr/>
        </p:nvPicPr>
        <p:blipFill>
          <a:blip r:embed="rId2" cstate="print"/>
          <a:srcRect l="9051" r="65750" b="54200"/>
          <a:stretch>
            <a:fillRect/>
          </a:stretch>
        </p:blipFill>
        <p:spPr>
          <a:xfrm>
            <a:off x="755576" y="620688"/>
            <a:ext cx="3672408" cy="5005918"/>
          </a:xfrm>
          <a:prstGeom prst="rect">
            <a:avLst/>
          </a:prstGeom>
        </p:spPr>
      </p:pic>
      <p:pic>
        <p:nvPicPr>
          <p:cNvPr id="7" name="그림 6" descr="Face+Shapes001.jpg"/>
          <p:cNvPicPr>
            <a:picLocks noChangeAspect="1"/>
          </p:cNvPicPr>
          <p:nvPr/>
        </p:nvPicPr>
        <p:blipFill>
          <a:blip r:embed="rId2" cstate="print"/>
          <a:srcRect l="9051" r="65750" b="49930"/>
          <a:stretch>
            <a:fillRect/>
          </a:stretch>
        </p:blipFill>
        <p:spPr>
          <a:xfrm>
            <a:off x="4572000" y="620688"/>
            <a:ext cx="3672408" cy="5472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Face+Shapes001.jpg"/>
          <p:cNvPicPr>
            <a:picLocks noChangeAspect="1"/>
          </p:cNvPicPr>
          <p:nvPr/>
        </p:nvPicPr>
        <p:blipFill>
          <a:blip r:embed="rId2" cstate="print"/>
          <a:srcRect l="34744" r="40057" b="54542"/>
          <a:stretch>
            <a:fillRect/>
          </a:stretch>
        </p:blipFill>
        <p:spPr>
          <a:xfrm>
            <a:off x="755576" y="620688"/>
            <a:ext cx="3672408" cy="4968552"/>
          </a:xfrm>
          <a:prstGeom prst="rect">
            <a:avLst/>
          </a:prstGeom>
        </p:spPr>
      </p:pic>
      <p:pic>
        <p:nvPicPr>
          <p:cNvPr id="3" name="그림 2" descr="Face+Shapes001.jpg"/>
          <p:cNvPicPr>
            <a:picLocks noChangeAspect="1"/>
          </p:cNvPicPr>
          <p:nvPr/>
        </p:nvPicPr>
        <p:blipFill>
          <a:blip r:embed="rId2" cstate="print"/>
          <a:srcRect l="34995" r="39806" b="50589"/>
          <a:stretch>
            <a:fillRect/>
          </a:stretch>
        </p:blipFill>
        <p:spPr>
          <a:xfrm>
            <a:off x="4716016" y="620688"/>
            <a:ext cx="3672408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Face+Shapes001.jpg"/>
          <p:cNvPicPr>
            <a:picLocks noChangeAspect="1"/>
          </p:cNvPicPr>
          <p:nvPr/>
        </p:nvPicPr>
        <p:blipFill>
          <a:blip r:embed="rId2" cstate="print"/>
          <a:srcRect l="62414" r="10411" b="54200"/>
          <a:stretch>
            <a:fillRect/>
          </a:stretch>
        </p:blipFill>
        <p:spPr>
          <a:xfrm>
            <a:off x="539552" y="620688"/>
            <a:ext cx="3960440" cy="5005918"/>
          </a:xfrm>
          <a:prstGeom prst="rect">
            <a:avLst/>
          </a:prstGeom>
        </p:spPr>
      </p:pic>
      <p:pic>
        <p:nvPicPr>
          <p:cNvPr id="4" name="그림 3" descr="Face+Shapes001.jpg"/>
          <p:cNvPicPr>
            <a:picLocks noChangeAspect="1"/>
          </p:cNvPicPr>
          <p:nvPr/>
        </p:nvPicPr>
        <p:blipFill>
          <a:blip r:embed="rId2" cstate="print"/>
          <a:srcRect l="62414" r="10411" b="50589"/>
          <a:stretch>
            <a:fillRect/>
          </a:stretch>
        </p:blipFill>
        <p:spPr>
          <a:xfrm>
            <a:off x="4572000" y="620688"/>
            <a:ext cx="3960440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Face+Shapes001.jpg"/>
          <p:cNvPicPr>
            <a:picLocks noChangeAspect="1"/>
          </p:cNvPicPr>
          <p:nvPr/>
        </p:nvPicPr>
        <p:blipFill>
          <a:blip r:embed="rId2" cstate="print"/>
          <a:srcRect l="9051" t="50070" r="65750" b="4720"/>
          <a:stretch>
            <a:fillRect/>
          </a:stretch>
        </p:blipFill>
        <p:spPr>
          <a:xfrm>
            <a:off x="683568" y="620688"/>
            <a:ext cx="3672408" cy="4941168"/>
          </a:xfrm>
          <a:prstGeom prst="rect">
            <a:avLst/>
          </a:prstGeom>
        </p:spPr>
      </p:pic>
      <p:pic>
        <p:nvPicPr>
          <p:cNvPr id="4" name="그림 3" descr="Face+Shapes001.jpg"/>
          <p:cNvPicPr>
            <a:picLocks noChangeAspect="1"/>
          </p:cNvPicPr>
          <p:nvPr/>
        </p:nvPicPr>
        <p:blipFill>
          <a:blip r:embed="rId2" cstate="print"/>
          <a:srcRect l="9051" t="50070" r="65750" b="1835"/>
          <a:stretch>
            <a:fillRect/>
          </a:stretch>
        </p:blipFill>
        <p:spPr>
          <a:xfrm>
            <a:off x="4572000" y="620688"/>
            <a:ext cx="3672408" cy="525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Face+Shapes001.jpg"/>
          <p:cNvPicPr>
            <a:picLocks noChangeAspect="1"/>
          </p:cNvPicPr>
          <p:nvPr/>
        </p:nvPicPr>
        <p:blipFill>
          <a:blip r:embed="rId2" cstate="print"/>
          <a:srcRect l="35238" t="49411" r="39563" b="4474"/>
          <a:stretch>
            <a:fillRect/>
          </a:stretch>
        </p:blipFill>
        <p:spPr>
          <a:xfrm>
            <a:off x="755576" y="692696"/>
            <a:ext cx="3672408" cy="5040560"/>
          </a:xfrm>
          <a:prstGeom prst="rect">
            <a:avLst/>
          </a:prstGeom>
        </p:spPr>
      </p:pic>
      <p:pic>
        <p:nvPicPr>
          <p:cNvPr id="4" name="그림 3" descr="Face+Shapes001.jpg"/>
          <p:cNvPicPr>
            <a:picLocks noChangeAspect="1"/>
          </p:cNvPicPr>
          <p:nvPr/>
        </p:nvPicPr>
        <p:blipFill>
          <a:blip r:embed="rId2" cstate="print"/>
          <a:srcRect l="35238" t="49411" r="39563" b="1180"/>
          <a:stretch>
            <a:fillRect/>
          </a:stretch>
        </p:blipFill>
        <p:spPr>
          <a:xfrm>
            <a:off x="4644008" y="692696"/>
            <a:ext cx="3672408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39553" y="548681"/>
          <a:ext cx="8280921" cy="5809661"/>
        </p:xfrm>
        <a:graphic>
          <a:graphicData uri="http://schemas.openxmlformats.org/drawingml/2006/table">
            <a:tbl>
              <a:tblPr/>
              <a:tblGrid>
                <a:gridCol w="2069826"/>
                <a:gridCol w="2070365"/>
                <a:gridCol w="2070365"/>
                <a:gridCol w="2070365"/>
              </a:tblGrid>
              <a:tr h="2232247"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00" smtClean="0">
                          <a:latin typeface="Times New Roman"/>
                          <a:ea typeface="맑은 고딕"/>
                          <a:cs typeface="Times New Roman"/>
                        </a:rPr>
                        <a:t>There </a:t>
                      </a:r>
                      <a:r>
                        <a:rPr lang="en-GB" sz="1600" b="1" kern="100">
                          <a:latin typeface="Times New Roman"/>
                          <a:ea typeface="맑은 고딕"/>
                          <a:cs typeface="Times New Roman"/>
                        </a:rPr>
                        <a:t>are 7 different types of face shape. Guess what!!</a:t>
                      </a: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b="1" kern="100">
                          <a:latin typeface="Times New Roman"/>
                          <a:ea typeface="맑은 고딕"/>
                          <a:cs typeface="Times New Roman"/>
                        </a:rPr>
                        <a:t>Draw the shape- ex)</a:t>
                      </a:r>
                      <a:endParaRPr lang="ko-KR" sz="11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611"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b="1" kern="100">
                          <a:latin typeface="Times New Roman"/>
                          <a:ea typeface="맑은 고딕"/>
                          <a:cs typeface="Times New Roman"/>
                        </a:rPr>
                        <a:t>Write down its name- ex) </a:t>
                      </a:r>
                      <a:r>
                        <a:rPr lang="en-GB" sz="2400" b="1" kern="100">
                          <a:latin typeface="Times New Roman"/>
                          <a:ea typeface="맑은 고딕"/>
                          <a:cs typeface="Times New Roman"/>
                        </a:rPr>
                        <a:t>round</a:t>
                      </a:r>
                      <a:endParaRPr lang="ko-KR" sz="2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2400" b="1" i="0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837"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2400" b="1" i="0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2400" b="1" i="0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2400" b="1" i="0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2400" b="1" i="0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2915816" y="908720"/>
            <a:ext cx="1447800" cy="1552575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79512" y="0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/>
              <a:t>Worksheet-1</a:t>
            </a:r>
            <a:endParaRPr lang="ko-KR" altLang="en-US" b="1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39553" y="548681"/>
          <a:ext cx="8280921" cy="5809661"/>
        </p:xfrm>
        <a:graphic>
          <a:graphicData uri="http://schemas.openxmlformats.org/drawingml/2006/table">
            <a:tbl>
              <a:tblPr/>
              <a:tblGrid>
                <a:gridCol w="2069826"/>
                <a:gridCol w="2070365"/>
                <a:gridCol w="2070365"/>
                <a:gridCol w="2070365"/>
              </a:tblGrid>
              <a:tr h="2232247"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kern="100" smtClean="0">
                          <a:latin typeface="Times New Roman"/>
                          <a:ea typeface="맑은 고딕"/>
                          <a:cs typeface="Times New Roman"/>
                        </a:rPr>
                        <a:t>There </a:t>
                      </a:r>
                      <a:r>
                        <a:rPr lang="en-GB" sz="1600" b="1" kern="100">
                          <a:latin typeface="Times New Roman"/>
                          <a:ea typeface="맑은 고딕"/>
                          <a:cs typeface="Times New Roman"/>
                        </a:rPr>
                        <a:t>are 7 different types of face shape. Guess what!!</a:t>
                      </a: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b="1" kern="100">
                          <a:latin typeface="Times New Roman"/>
                          <a:ea typeface="맑은 고딕"/>
                          <a:cs typeface="Times New Roman"/>
                        </a:rPr>
                        <a:t>Draw the shape- ex)</a:t>
                      </a:r>
                      <a:endParaRPr lang="ko-KR" sz="11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611"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050" b="1" kern="100">
                          <a:latin typeface="Times New Roman"/>
                          <a:ea typeface="맑은 고딕"/>
                          <a:cs typeface="Times New Roman"/>
                        </a:rPr>
                        <a:t>Write down its name- ex) </a:t>
                      </a:r>
                      <a:r>
                        <a:rPr lang="en-GB" sz="2400" b="1" kern="100">
                          <a:latin typeface="Times New Roman"/>
                          <a:ea typeface="맑은 고딕"/>
                          <a:cs typeface="Times New Roman"/>
                        </a:rPr>
                        <a:t>round</a:t>
                      </a:r>
                      <a:endParaRPr lang="ko-KR" sz="2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400" b="1" i="0" u="none" strike="noStrike" kern="1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oval</a:t>
                      </a: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400" b="1" i="0" u="none" strike="noStrike" kern="1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oblong</a:t>
                      </a:r>
                      <a:endParaRPr kumimoji="0" lang="ko-KR" altLang="ko-KR" sz="2400" b="1" i="0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0837"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ko-KR" sz="800" kern="1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400" b="1" i="0" u="none" strike="noStrike" kern="1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square</a:t>
                      </a:r>
                      <a:endParaRPr kumimoji="0" lang="ko-KR" altLang="ko-KR" sz="2400" b="1" i="0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400" b="1" i="0" u="none" strike="noStrike" kern="1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triangular</a:t>
                      </a:r>
                      <a:endParaRPr kumimoji="0" lang="ko-KR" altLang="ko-KR" sz="2400" b="1" i="0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400" b="1" i="0" u="none" strike="noStrike" kern="1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heart</a:t>
                      </a:r>
                      <a:endParaRPr kumimoji="0" lang="ko-KR" altLang="ko-KR" sz="2400" b="1" i="0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2400" b="1" i="0" u="none" strike="noStrike" kern="1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Times New Roman"/>
                        </a:rPr>
                        <a:t>diamond</a:t>
                      </a:r>
                      <a:endParaRPr kumimoji="0" lang="ko-KR" altLang="ko-KR" sz="2400" b="1" i="0" u="none" strike="noStrike" kern="1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42944" marR="42944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50" name="Oval 2"/>
          <p:cNvSpPr>
            <a:spLocks noChangeArrowheads="1"/>
          </p:cNvSpPr>
          <p:nvPr/>
        </p:nvSpPr>
        <p:spPr bwMode="auto">
          <a:xfrm>
            <a:off x="2915816" y="908720"/>
            <a:ext cx="1447800" cy="1552575"/>
          </a:xfrm>
          <a:prstGeom prst="ellipse">
            <a:avLst/>
          </a:prstGeom>
          <a:solidFill>
            <a:srgbClr val="FFFFFF"/>
          </a:solidFill>
          <a:ln w="31750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179512" y="0"/>
            <a:ext cx="1619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/>
              <a:t>Worksheet-1</a:t>
            </a:r>
            <a:endParaRPr lang="ko-KR" altLang="en-US" b="1"/>
          </a:p>
        </p:txBody>
      </p:sp>
      <p:sp>
        <p:nvSpPr>
          <p:cNvPr id="9" name="타원 8"/>
          <p:cNvSpPr/>
          <p:nvPr/>
        </p:nvSpPr>
        <p:spPr>
          <a:xfrm>
            <a:off x="5076056" y="764704"/>
            <a:ext cx="1296144" cy="172819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7236296" y="836712"/>
            <a:ext cx="1152128" cy="16561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971600" y="4005064"/>
            <a:ext cx="1152128" cy="11521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이등변 삼각형 11"/>
          <p:cNvSpPr/>
          <p:nvPr/>
        </p:nvSpPr>
        <p:spPr>
          <a:xfrm>
            <a:off x="2915816" y="3933056"/>
            <a:ext cx="1368152" cy="122413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이등변 삼각형 12"/>
          <p:cNvSpPr/>
          <p:nvPr/>
        </p:nvSpPr>
        <p:spPr>
          <a:xfrm rot="10800000">
            <a:off x="5004048" y="4005064"/>
            <a:ext cx="1368152" cy="1224136"/>
          </a:xfrm>
          <a:prstGeom prst="triangle">
            <a:avLst>
              <a:gd name="adj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순서도: 판단 13"/>
          <p:cNvSpPr/>
          <p:nvPr/>
        </p:nvSpPr>
        <p:spPr>
          <a:xfrm>
            <a:off x="7020272" y="3861048"/>
            <a:ext cx="1512168" cy="1656184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ko-KR" smtClean="0">
                <a:latin typeface="MV Boli" pitchFamily="2" charset="0"/>
                <a:cs typeface="MV Boli" pitchFamily="2" charset="0"/>
              </a:rPr>
              <a:t>New vocabularies</a:t>
            </a:r>
            <a:endParaRPr lang="ko-KR" altLang="en-US">
              <a:latin typeface="MV Boli" pitchFamily="2" charset="0"/>
              <a:cs typeface="MV Boli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59832" y="1556792"/>
            <a:ext cx="30243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400" smtClean="0">
                <a:latin typeface="MV Boli" pitchFamily="2" charset="0"/>
                <a:ea typeface="+mj-ea"/>
                <a:cs typeface="MV Boli" pitchFamily="2" charset="0"/>
              </a:rPr>
              <a:t>• </a:t>
            </a:r>
            <a:r>
              <a:rPr lang="en-US" altLang="ko-KR" sz="2400">
                <a:latin typeface="MV Boli" pitchFamily="2" charset="0"/>
                <a:ea typeface="+mj-ea"/>
                <a:cs typeface="MV Boli" pitchFamily="2" charset="0"/>
                <a:hlinkClick r:id="rId2" action="ppaction://hlinksldjump"/>
              </a:rPr>
              <a:t>tape measure</a:t>
            </a:r>
            <a:endParaRPr lang="en-US" altLang="ko-KR" sz="2400">
              <a:latin typeface="MV Boli" pitchFamily="2" charset="0"/>
              <a:ea typeface="+mj-ea"/>
              <a:cs typeface="MV Boli" pitchFamily="2" charset="0"/>
            </a:endParaRPr>
          </a:p>
          <a:p>
            <a:pPr>
              <a:lnSpc>
                <a:spcPct val="200000"/>
              </a:lnSpc>
            </a:pPr>
            <a:r>
              <a:rPr lang="en-US" altLang="ko-KR" sz="2400">
                <a:latin typeface="MV Boli" pitchFamily="2" charset="0"/>
                <a:ea typeface="+mj-ea"/>
                <a:cs typeface="MV Boli" pitchFamily="2" charset="0"/>
              </a:rPr>
              <a:t>• </a:t>
            </a:r>
            <a:r>
              <a:rPr lang="en-US" altLang="ko-KR" sz="2400">
                <a:latin typeface="MV Boli" pitchFamily="2" charset="0"/>
                <a:ea typeface="+mj-ea"/>
                <a:cs typeface="MV Boli" pitchFamily="2" charset="0"/>
                <a:hlinkClick r:id="rId3" action="ppaction://hlinksldjump"/>
              </a:rPr>
              <a:t>width </a:t>
            </a:r>
            <a:r>
              <a:rPr lang="en-US" altLang="ko-KR" sz="2400">
                <a:latin typeface="MV Boli" pitchFamily="2" charset="0"/>
                <a:ea typeface="+mj-ea"/>
                <a:cs typeface="MV Boli" pitchFamily="2" charset="0"/>
              </a:rPr>
              <a:t>/ length</a:t>
            </a:r>
          </a:p>
          <a:p>
            <a:pPr>
              <a:lnSpc>
                <a:spcPct val="200000"/>
              </a:lnSpc>
            </a:pPr>
            <a:r>
              <a:rPr lang="en-US" altLang="ko-KR" sz="2400">
                <a:latin typeface="MV Boli" pitchFamily="2" charset="0"/>
                <a:ea typeface="+mj-ea"/>
                <a:cs typeface="MV Boli" pitchFamily="2" charset="0"/>
              </a:rPr>
              <a:t>• </a:t>
            </a:r>
            <a:r>
              <a:rPr lang="en-US" altLang="ko-KR" sz="2400">
                <a:latin typeface="MV Boli" pitchFamily="2" charset="0"/>
                <a:ea typeface="+mj-ea"/>
                <a:cs typeface="MV Boli" pitchFamily="2" charset="0"/>
                <a:hlinkClick r:id="rId4" action="ppaction://hlinksldjump"/>
              </a:rPr>
              <a:t>bridge of nose</a:t>
            </a:r>
            <a:endParaRPr lang="en-US" altLang="ko-KR" sz="2400">
              <a:latin typeface="MV Boli" pitchFamily="2" charset="0"/>
              <a:ea typeface="+mj-ea"/>
              <a:cs typeface="MV Boli" pitchFamily="2" charset="0"/>
            </a:endParaRPr>
          </a:p>
          <a:p>
            <a:pPr>
              <a:lnSpc>
                <a:spcPct val="200000"/>
              </a:lnSpc>
            </a:pPr>
            <a:r>
              <a:rPr lang="en-US" altLang="ko-KR" sz="2400">
                <a:latin typeface="MV Boli" pitchFamily="2" charset="0"/>
                <a:ea typeface="+mj-ea"/>
                <a:cs typeface="MV Boli" pitchFamily="2" charset="0"/>
              </a:rPr>
              <a:t>• </a:t>
            </a:r>
            <a:r>
              <a:rPr lang="en-US" altLang="ko-KR" sz="2400">
                <a:latin typeface="MV Boli" pitchFamily="2" charset="0"/>
                <a:ea typeface="+mj-ea"/>
                <a:cs typeface="MV Boli" pitchFamily="2" charset="0"/>
                <a:hlinkClick r:id="rId5" action="ppaction://hlinksldjump"/>
              </a:rPr>
              <a:t>cheek bone</a:t>
            </a:r>
            <a:endParaRPr lang="en-US" altLang="ko-KR" sz="2400">
              <a:latin typeface="MV Boli" pitchFamily="2" charset="0"/>
              <a:ea typeface="+mj-ea"/>
              <a:cs typeface="MV Boli" pitchFamily="2" charset="0"/>
            </a:endParaRPr>
          </a:p>
          <a:p>
            <a:pPr>
              <a:lnSpc>
                <a:spcPct val="200000"/>
              </a:lnSpc>
            </a:pPr>
            <a:r>
              <a:rPr lang="en-US" altLang="ko-KR" sz="2400">
                <a:latin typeface="MV Boli" pitchFamily="2" charset="0"/>
                <a:ea typeface="+mj-ea"/>
                <a:cs typeface="MV Boli" pitchFamily="2" charset="0"/>
              </a:rPr>
              <a:t>• </a:t>
            </a:r>
            <a:r>
              <a:rPr lang="en-US" altLang="ko-KR" sz="2400">
                <a:latin typeface="MV Boli" pitchFamily="2" charset="0"/>
                <a:ea typeface="+mj-ea"/>
                <a:cs typeface="MV Boli" pitchFamily="2" charset="0"/>
                <a:hlinkClick r:id="rId6" action="ppaction://hlinksldjump"/>
              </a:rPr>
              <a:t>stubble</a:t>
            </a:r>
            <a:r>
              <a:rPr lang="en-US" altLang="ko-KR" sz="2400">
                <a:latin typeface="MV Boli" pitchFamily="2" charset="0"/>
                <a:ea typeface="+mj-ea"/>
                <a:cs typeface="MV Boli" pitchFamily="2" charset="0"/>
              </a:rPr>
              <a:t> </a:t>
            </a:r>
            <a:endParaRPr lang="ko-KR" altLang="en-US" sz="2400">
              <a:latin typeface="MV Boli" pitchFamily="2" charset="0"/>
              <a:ea typeface="+mj-ea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box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692695"/>
            <a:ext cx="5544616" cy="4407259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 flipV="1">
            <a:off x="5940152" y="4221088"/>
            <a:ext cx="1008112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 flipV="1">
            <a:off x="3563888" y="4725144"/>
            <a:ext cx="1008112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왼쪽으로 구부러진 화살표 4">
            <a:hlinkClick r:id="rId3" action="ppaction://hlinksldjump"/>
          </p:cNvPr>
          <p:cNvSpPr/>
          <p:nvPr/>
        </p:nvSpPr>
        <p:spPr>
          <a:xfrm>
            <a:off x="8172400" y="5805264"/>
            <a:ext cx="360040" cy="504056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imagesCAR0ZK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420888"/>
            <a:ext cx="2964394" cy="20162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36096" y="2132856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smtClean="0">
                <a:solidFill>
                  <a:prstClr val="black"/>
                </a:solidFill>
                <a:latin typeface="MV Boli" pitchFamily="2" charset="0"/>
                <a:cs typeface="MV Boli" pitchFamily="2" charset="0"/>
              </a:rPr>
              <a:t>tape measure</a:t>
            </a:r>
            <a:endParaRPr lang="ko-KR" altLang="en-US" sz="2000"/>
          </a:p>
        </p:txBody>
      </p:sp>
      <p:sp>
        <p:nvSpPr>
          <p:cNvPr id="4" name="직사각형 3"/>
          <p:cNvSpPr/>
          <p:nvPr/>
        </p:nvSpPr>
        <p:spPr>
          <a:xfrm flipV="1">
            <a:off x="5508104" y="2204864"/>
            <a:ext cx="2304256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왼쪽으로 구부러진 화살표 4">
            <a:hlinkClick r:id="rId3" action="ppaction://hlinksldjump"/>
          </p:cNvPr>
          <p:cNvSpPr/>
          <p:nvPr/>
        </p:nvSpPr>
        <p:spPr>
          <a:xfrm>
            <a:off x="8172400" y="5805264"/>
            <a:ext cx="360040" cy="504056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nose_drawing_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412776"/>
            <a:ext cx="3941121" cy="3672408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2627784" y="1988840"/>
            <a:ext cx="1152128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왼쪽으로 구부러진 화살표 3">
            <a:hlinkClick r:id="rId3" action="ppaction://hlinksldjump"/>
          </p:cNvPr>
          <p:cNvSpPr/>
          <p:nvPr/>
        </p:nvSpPr>
        <p:spPr>
          <a:xfrm>
            <a:off x="8172400" y="5805264"/>
            <a:ext cx="360040" cy="504056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untitled33.png"/>
          <p:cNvPicPr>
            <a:picLocks noChangeAspect="1"/>
          </p:cNvPicPr>
          <p:nvPr/>
        </p:nvPicPr>
        <p:blipFill>
          <a:blip r:embed="rId2" cstate="print"/>
          <a:srcRect r="27027"/>
          <a:stretch>
            <a:fillRect/>
          </a:stretch>
        </p:blipFill>
        <p:spPr>
          <a:xfrm>
            <a:off x="2483768" y="1412776"/>
            <a:ext cx="3096344" cy="3473214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5220072" y="2924943"/>
            <a:ext cx="3498531" cy="673429"/>
            <a:chOff x="2699792" y="2708920"/>
            <a:chExt cx="2088232" cy="547002"/>
          </a:xfrm>
        </p:grpSpPr>
        <p:sp>
          <p:nvSpPr>
            <p:cNvPr id="4" name="TextBox 3"/>
            <p:cNvSpPr txBox="1"/>
            <p:nvPr/>
          </p:nvSpPr>
          <p:spPr>
            <a:xfrm>
              <a:off x="3203848" y="2780930"/>
              <a:ext cx="1584176" cy="474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200">
                  <a:latin typeface="MV Boli" pitchFamily="2" charset="0"/>
                  <a:ea typeface="+mj-ea"/>
                  <a:cs typeface="MV Boli" pitchFamily="2" charset="0"/>
                </a:rPr>
                <a:t>Cheek</a:t>
              </a:r>
              <a:r>
                <a:rPr lang="en-US" altLang="ko-KR" sz="1400" b="1" smtClean="0"/>
                <a:t> </a:t>
              </a:r>
              <a:r>
                <a:rPr lang="en-US" altLang="ko-KR" sz="3200">
                  <a:latin typeface="MV Boli" pitchFamily="2" charset="0"/>
                  <a:ea typeface="+mj-ea"/>
                  <a:cs typeface="MV Boli" pitchFamily="2" charset="0"/>
                </a:rPr>
                <a:t>bone</a:t>
              </a:r>
              <a:endParaRPr lang="ko-KR" altLang="en-US" sz="3200">
                <a:latin typeface="MV Boli" pitchFamily="2" charset="0"/>
                <a:ea typeface="+mj-ea"/>
                <a:cs typeface="MV Boli" pitchFamily="2" charset="0"/>
              </a:endParaRPr>
            </a:p>
          </p:txBody>
        </p:sp>
        <p:cxnSp>
          <p:nvCxnSpPr>
            <p:cNvPr id="5" name="직선 화살표 연결선 4"/>
            <p:cNvCxnSpPr/>
            <p:nvPr/>
          </p:nvCxnSpPr>
          <p:spPr>
            <a:xfrm flipH="1" flipV="1">
              <a:off x="2699792" y="2708920"/>
              <a:ext cx="504056" cy="184666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직사각형 5"/>
          <p:cNvSpPr/>
          <p:nvPr/>
        </p:nvSpPr>
        <p:spPr>
          <a:xfrm>
            <a:off x="6156176" y="3068960"/>
            <a:ext cx="2088232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왼쪽으로 구부러진 화살표 6">
            <a:hlinkClick r:id="rId3" action="ppaction://hlinksldjump"/>
          </p:cNvPr>
          <p:cNvSpPr/>
          <p:nvPr/>
        </p:nvSpPr>
        <p:spPr>
          <a:xfrm>
            <a:off x="8172400" y="5805264"/>
            <a:ext cx="360040" cy="504056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stubb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7194" y="756921"/>
            <a:ext cx="4655046" cy="4760311"/>
          </a:xfrm>
          <a:prstGeom prst="rect">
            <a:avLst/>
          </a:prstGeom>
        </p:spPr>
      </p:pic>
      <p:grpSp>
        <p:nvGrpSpPr>
          <p:cNvPr id="7" name="그룹 6"/>
          <p:cNvGrpSpPr/>
          <p:nvPr/>
        </p:nvGrpSpPr>
        <p:grpSpPr>
          <a:xfrm>
            <a:off x="5652120" y="4797152"/>
            <a:ext cx="2808312" cy="841449"/>
            <a:chOff x="2555776" y="2636912"/>
            <a:chExt cx="2808312" cy="841449"/>
          </a:xfrm>
        </p:grpSpPr>
        <p:sp>
          <p:nvSpPr>
            <p:cNvPr id="8" name="TextBox 7"/>
            <p:cNvSpPr txBox="1"/>
            <p:nvPr/>
          </p:nvSpPr>
          <p:spPr>
            <a:xfrm>
              <a:off x="3203848" y="2708920"/>
              <a:ext cx="216024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400">
                  <a:latin typeface="MV Boli" pitchFamily="2" charset="0"/>
                  <a:ea typeface="+mj-ea"/>
                  <a:cs typeface="MV Boli" pitchFamily="2" charset="0"/>
                </a:rPr>
                <a:t>Stubble</a:t>
              </a:r>
            </a:p>
          </p:txBody>
        </p:sp>
        <p:cxnSp>
          <p:nvCxnSpPr>
            <p:cNvPr id="9" name="직선 화살표 연결선 8"/>
            <p:cNvCxnSpPr/>
            <p:nvPr/>
          </p:nvCxnSpPr>
          <p:spPr>
            <a:xfrm flipH="1" flipV="1">
              <a:off x="2555776" y="2636912"/>
              <a:ext cx="648072" cy="25667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직사각형 9"/>
          <p:cNvSpPr/>
          <p:nvPr/>
        </p:nvSpPr>
        <p:spPr>
          <a:xfrm>
            <a:off x="6444208" y="4941168"/>
            <a:ext cx="1944216" cy="4320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왼쪽으로 구부러진 화살표 10">
            <a:hlinkClick r:id="rId3" action="ppaction://hlinksldjump"/>
          </p:cNvPr>
          <p:cNvSpPr/>
          <p:nvPr/>
        </p:nvSpPr>
        <p:spPr>
          <a:xfrm>
            <a:off x="8172400" y="5805264"/>
            <a:ext cx="360040" cy="504056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102</Words>
  <Application>Microsoft Office PowerPoint</Application>
  <PresentationFormat>화면 슬라이드 쇼(4:3)</PresentationFormat>
  <Paragraphs>33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How to determine your face shape</vt:lpstr>
      <vt:lpstr>슬라이드 2</vt:lpstr>
      <vt:lpstr>슬라이드 3</vt:lpstr>
      <vt:lpstr>New vocabularies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determine your face shape</dc:title>
  <dc:creator>Windows 사용자</dc:creator>
  <cp:lastModifiedBy>Windows 사용자</cp:lastModifiedBy>
  <cp:revision>65</cp:revision>
  <dcterms:created xsi:type="dcterms:W3CDTF">2013-12-09T10:35:18Z</dcterms:created>
  <dcterms:modified xsi:type="dcterms:W3CDTF">2013-12-10T19:23:29Z</dcterms:modified>
</cp:coreProperties>
</file>