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68" r:id="rId5"/>
    <p:sldId id="260" r:id="rId6"/>
    <p:sldId id="262" r:id="rId7"/>
    <p:sldId id="267" r:id="rId8"/>
    <p:sldId id="263" r:id="rId9"/>
    <p:sldId id="264" r:id="rId10"/>
    <p:sldId id="266" r:id="rId11"/>
    <p:sldId id="265" r:id="rId12"/>
    <p:sldId id="272" r:id="rId13"/>
    <p:sldId id="269" r:id="rId14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1026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5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6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2702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0848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766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6034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1116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4169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3560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877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3722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9956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7133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A3C6-2120-4DA1-A2BC-81C78FB65115}" type="datetimeFigureOut">
              <a:rPr lang="ko-KR" altLang="en-US" smtClean="0"/>
              <a:pPr/>
              <a:t>2014-03-13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7A72C-E007-409E-B7FD-DCA699497C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9439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2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71" indent="-228591" algn="l" defTabSz="91436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09" y="1044660"/>
            <a:ext cx="4072872" cy="5193514"/>
          </a:xfrm>
          <a:prstGeom prst="rect">
            <a:avLst/>
          </a:prstGeom>
        </p:spPr>
      </p:pic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7351" y="4892894"/>
            <a:ext cx="2481283" cy="14205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49253" y="4385924"/>
            <a:ext cx="255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Woman lives next door.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3132" y="1544464"/>
            <a:ext cx="2067157" cy="24789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66573" y="1153316"/>
            <a:ext cx="255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u="sng" dirty="0" smtClean="0"/>
              <a:t>The Woman </a:t>
            </a:r>
            <a:r>
              <a:rPr lang="en-US" altLang="ko-KR" dirty="0" smtClean="0"/>
              <a:t>is a doctor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5852801" y="4499708"/>
            <a:ext cx="1121627" cy="7194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Baby sentence</a:t>
            </a:r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4819959" y="1207907"/>
            <a:ext cx="1121627" cy="7194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Mom sentence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3528977" y="4499709"/>
            <a:ext cx="1121627" cy="71947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Baby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718461" y="2218708"/>
            <a:ext cx="1121627" cy="71947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Mom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5164496" y="2938185"/>
            <a:ext cx="4361634" cy="10201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The woman who lives next door is a doctor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95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9" grpId="0" animBg="1"/>
      <p:bldP spid="19" grpId="1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4245296" y="1082857"/>
            <a:ext cx="1715237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I recently went back to the town.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There, I grew up.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#8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8298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934830" y="1589252"/>
            <a:ext cx="1715237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I’m calling you.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The reason is to ask your advice.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#9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331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477998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 (Summary)</a:t>
            </a:r>
            <a:endParaRPr lang="ko-KR" altLang="en-US" u="sng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0236371"/>
              </p:ext>
            </p:extLst>
          </p:nvPr>
        </p:nvGraphicFramePr>
        <p:xfrm>
          <a:off x="161084" y="737101"/>
          <a:ext cx="948494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52"/>
                <a:gridCol w="3986074"/>
                <a:gridCol w="2447327"/>
                <a:gridCol w="624763"/>
                <a:gridCol w="1886524"/>
              </a:tblGrid>
              <a:tr h="25641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Say it in a sentence using relative 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Possible relative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Removable?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Remarks</a:t>
                      </a:r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 defTabSz="914362" rtl="0" eaLnBrk="1" latinLnBrk="1" hangingPunct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defTabSz="914362" rtl="0" eaLnBrk="1" latinLnBrk="1" hangingPunct="1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person called you.</a:t>
                      </a:r>
                    </a:p>
                    <a:p>
                      <a:pPr marL="342900" indent="-342900" algn="l" defTabSz="914362" rtl="0" eaLnBrk="1" latinLnBrk="1" hangingPunct="1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Who was the name of </a:t>
                      </a: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person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dirty="0" smtClean="0"/>
                        <a:t>2)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Barbra works for</a:t>
                      </a:r>
                      <a:r>
                        <a:rPr lang="en-US" altLang="ko-KR" sz="1600" u="sng" dirty="0" smtClean="0"/>
                        <a:t> </a:t>
                      </a:r>
                      <a:r>
                        <a:rPr lang="en-US" altLang="ko-KR" sz="1600" i="1" u="sng" dirty="0" smtClean="0"/>
                        <a:t>a company</a:t>
                      </a:r>
                      <a:r>
                        <a:rPr lang="en-US" altLang="ko-KR" sz="1600" dirty="0" smtClean="0"/>
                        <a:t>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The company makes furniture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dirty="0" smtClean="0"/>
                        <a:t>3)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A machine broke down.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machine </a:t>
                      </a:r>
                      <a:r>
                        <a:rPr lang="en-US" altLang="ko-KR" sz="1600" dirty="0" smtClean="0"/>
                        <a:t>is working again now.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dirty="0" smtClean="0"/>
                        <a:t>4)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I wanted to see a woman.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woman </a:t>
                      </a:r>
                      <a:r>
                        <a:rPr lang="en-US" altLang="ko-KR" sz="1600" dirty="0" smtClean="0"/>
                        <a:t>was away.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dirty="0" smtClean="0"/>
                        <a:t>5)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Ann bought a dress.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dress </a:t>
                      </a:r>
                      <a:r>
                        <a:rPr lang="en-US" altLang="ko-KR" sz="1600" dirty="0" smtClean="0"/>
                        <a:t>doesn’t fit her very well.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dirty="0" smtClean="0"/>
                        <a:t>6)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I slept in a bed last night.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bed </a:t>
                      </a:r>
                      <a:r>
                        <a:rPr lang="en-US" altLang="ko-KR" sz="1600" dirty="0" smtClean="0"/>
                        <a:t>wasn’t very comfortable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dirty="0" smtClean="0"/>
                        <a:t>7)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You borrowed his car.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What’s the name of </a:t>
                      </a: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man</a:t>
                      </a:r>
                      <a:r>
                        <a:rPr lang="en-US" altLang="ko-KR" sz="1600" dirty="0" smtClean="0"/>
                        <a:t>?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dirty="0" smtClean="0"/>
                        <a:t>8)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I recently went back to </a:t>
                      </a: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town</a:t>
                      </a:r>
                      <a:r>
                        <a:rPr lang="en-US" altLang="ko-KR" sz="1600" dirty="0" smtClean="0"/>
                        <a:t>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There, I grew up.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altLang="ko-KR" sz="1600" dirty="0" smtClean="0"/>
                        <a:t>9)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dirty="0" smtClean="0"/>
                        <a:t>I’m calling you.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+mj-lt"/>
                        <a:buAutoNum type="alphaLcPeriod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reason </a:t>
                      </a:r>
                      <a:r>
                        <a:rPr lang="en-US" altLang="ko-KR" sz="1600" dirty="0" smtClean="0"/>
                        <a:t>is to ask your advice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222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477998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 (Summary)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477998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2350167"/>
              </p:ext>
            </p:extLst>
          </p:nvPr>
        </p:nvGraphicFramePr>
        <p:xfrm>
          <a:off x="161084" y="737101"/>
          <a:ext cx="948494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116"/>
                <a:gridCol w="2116667"/>
                <a:gridCol w="711200"/>
                <a:gridCol w="2677957"/>
              </a:tblGrid>
              <a:tr h="25641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Say it in a sentence using relative 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Possible relative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Removable?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Remarks</a:t>
                      </a:r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 algn="l" defTabSz="914362" rtl="0" eaLnBrk="1" latinLnBrk="1" hangingPunct="1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person called you.</a:t>
                      </a:r>
                    </a:p>
                    <a:p>
                      <a:pPr marL="514329" indent="-514329" algn="l" defTabSz="914362" rtl="0" eaLnBrk="1" latinLnBrk="1" hangingPunct="1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Who was the name of </a:t>
                      </a: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person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who,</a:t>
                      </a:r>
                      <a:r>
                        <a:rPr lang="en-US" altLang="ko-KR" sz="1600" baseline="0" dirty="0" smtClean="0"/>
                        <a:t> that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Barbra works for</a:t>
                      </a:r>
                      <a:r>
                        <a:rPr lang="en-US" altLang="ko-KR" sz="1600" u="sng" dirty="0" smtClean="0"/>
                        <a:t> </a:t>
                      </a:r>
                      <a:r>
                        <a:rPr lang="en-US" altLang="ko-KR" sz="1600" i="1" u="sng" dirty="0" smtClean="0"/>
                        <a:t>a company</a:t>
                      </a:r>
                      <a:r>
                        <a:rPr lang="en-US" altLang="ko-KR" sz="1600" dirty="0" smtClean="0"/>
                        <a:t>.</a:t>
                      </a:r>
                    </a:p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The company makes furniture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which, that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A machine broke down.</a:t>
                      </a:r>
                    </a:p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machine </a:t>
                      </a:r>
                      <a:r>
                        <a:rPr lang="en-US" altLang="ko-KR" sz="1600" dirty="0" smtClean="0"/>
                        <a:t>is working again now.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which, that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I wanted to see a woman.</a:t>
                      </a:r>
                    </a:p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woman </a:t>
                      </a:r>
                      <a:r>
                        <a:rPr lang="en-US" altLang="ko-KR" sz="1600" dirty="0" smtClean="0"/>
                        <a:t>was away.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who, that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Ann bought a dress.</a:t>
                      </a:r>
                    </a:p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dress </a:t>
                      </a:r>
                      <a:r>
                        <a:rPr lang="en-US" altLang="ko-KR" sz="1600" dirty="0" smtClean="0"/>
                        <a:t>doesn’t fit her very well.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which, that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I slept in a bed last night.</a:t>
                      </a:r>
                    </a:p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bed </a:t>
                      </a:r>
                      <a:r>
                        <a:rPr lang="en-US" altLang="ko-KR" sz="1600" dirty="0" smtClean="0"/>
                        <a:t>wasn’t very comfortable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which,</a:t>
                      </a:r>
                      <a:r>
                        <a:rPr lang="en-US" altLang="ko-KR" sz="1600" baseline="0" dirty="0" smtClean="0"/>
                        <a:t> that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You borrowed his car.</a:t>
                      </a:r>
                    </a:p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What’s the name of </a:t>
                      </a: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man</a:t>
                      </a:r>
                      <a:r>
                        <a:rPr lang="en-US" altLang="ko-KR" sz="1600" dirty="0" smtClean="0"/>
                        <a:t>?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whose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I recently went back to </a:t>
                      </a: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town</a:t>
                      </a:r>
                      <a:r>
                        <a:rPr lang="en-US" altLang="ko-KR" sz="1600" dirty="0" smtClean="0"/>
                        <a:t>.</a:t>
                      </a:r>
                    </a:p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There, I grew up.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where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(which, that)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No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(Yes)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400431">
                <a:tc>
                  <a:txBody>
                    <a:bodyPr/>
                    <a:lstStyle/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dirty="0" smtClean="0"/>
                        <a:t>I’m calling you.</a:t>
                      </a:r>
                    </a:p>
                    <a:p>
                      <a:pPr marL="514329" indent="-514329">
                        <a:lnSpc>
                          <a:spcPct val="100000"/>
                        </a:lnSpc>
                        <a:buFont typeface="+mj-lt"/>
                        <a:buAutoNum type="arabicParenR"/>
                      </a:pPr>
                      <a:r>
                        <a:rPr lang="en-US" altLang="ko-KR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reason </a:t>
                      </a:r>
                      <a:r>
                        <a:rPr lang="en-US" altLang="ko-KR" sz="1600" dirty="0" smtClean="0"/>
                        <a:t>is to ask your advice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why, that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1" y="5163120"/>
            <a:ext cx="2209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i="1" dirty="0" smtClean="0">
                <a:solidFill>
                  <a:schemeClr val="accent2">
                    <a:lumMod val="75000"/>
                  </a:schemeClr>
                </a:solidFill>
              </a:rPr>
              <a:t>Human? </a:t>
            </a:r>
            <a:r>
              <a:rPr lang="en-US" altLang="ko-KR" sz="1600" i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altLang="ko-KR" sz="1600" i="1" dirty="0" smtClean="0">
                <a:solidFill>
                  <a:schemeClr val="accent2">
                    <a:lumMod val="75000"/>
                  </a:schemeClr>
                </a:solidFill>
              </a:rPr>
              <a:t>r Things?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i="1" dirty="0" smtClean="0">
                <a:solidFill>
                  <a:schemeClr val="accent2">
                    <a:lumMod val="75000"/>
                  </a:schemeClr>
                </a:solidFill>
              </a:rPr>
              <a:t>Subject in the baby sentence?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i="1" dirty="0" smtClean="0">
                <a:solidFill>
                  <a:schemeClr val="accent2">
                    <a:lumMod val="75000"/>
                  </a:schemeClr>
                </a:solidFill>
              </a:rPr>
              <a:t>Can it be “that”?</a:t>
            </a:r>
          </a:p>
        </p:txBody>
      </p:sp>
    </p:spTree>
    <p:extLst>
      <p:ext uri="{BB962C8B-B14F-4D97-AF65-F5344CB8AC3E}">
        <p14:creationId xmlns:p14="http://schemas.microsoft.com/office/powerpoint/2010/main" xmlns="" val="18815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951757" y="1589252"/>
            <a:ext cx="1792941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A Woman lives next door.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The woman is a doctor.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0333713"/>
              </p:ext>
            </p:extLst>
          </p:nvPr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210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4211434" y="1589252"/>
            <a:ext cx="1622100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A person called you.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Who was the name of the person?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#1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194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474833" y="1082857"/>
            <a:ext cx="1622100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Barbra works for a company.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The company makes furniture.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#2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920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951763" y="1589252"/>
            <a:ext cx="1909969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A machine broke down.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The machine is working again now.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#3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8382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951764" y="1589252"/>
            <a:ext cx="1757570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I wanted to see a woman.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The woman was away.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#4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032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951763" y="1589252"/>
            <a:ext cx="1486637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Ann bought a dress.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The dress doesn’t fit her very well.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#5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432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951766" y="1589252"/>
            <a:ext cx="1235625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I slept in a bed last night.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altLang="ko-KR" sz="2799" dirty="0"/>
              <a:t>The bed wasn’t very comfortable.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#6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8484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915102" y="1589252"/>
            <a:ext cx="1241098" cy="4572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511866"/>
            <a:ext cx="2187389" cy="295835"/>
          </a:xfrm>
        </p:spPr>
        <p:txBody>
          <a:bodyPr>
            <a:normAutofit/>
          </a:bodyPr>
          <a:lstStyle/>
          <a:p>
            <a:r>
              <a:rPr lang="en-US" altLang="ko-KR" sz="1200" dirty="0"/>
              <a:t>97</a:t>
            </a:r>
            <a:r>
              <a:rPr lang="en-US" altLang="ko-KR" sz="1200" baseline="30000" dirty="0"/>
              <a:t>th</a:t>
            </a:r>
            <a:r>
              <a:rPr lang="en-US" altLang="ko-KR" sz="1200" dirty="0"/>
              <a:t> WD – Grammar Lesson Plan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086" y="203018"/>
            <a:ext cx="9583551" cy="567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u="sng" dirty="0" smtClean="0"/>
              <a:t>Say it in a sentence – Relative Clause</a:t>
            </a:r>
            <a:endParaRPr lang="ko-KR" altLang="en-US" u="sng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709651" y="6511866"/>
            <a:ext cx="2187389" cy="29583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200" dirty="0"/>
              <a:t>Matt (Jaeyong Chung)</a:t>
            </a:r>
            <a:endParaRPr lang="ko-KR" altLang="en-US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96160" y="998883"/>
            <a:ext cx="9045666" cy="1082091"/>
          </a:xfrm>
          <a:prstGeom prst="rect">
            <a:avLst/>
          </a:prstGeom>
        </p:spPr>
        <p:txBody>
          <a:bodyPr vert="horz" lIns="91441" tIns="45720" rIns="91441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29" indent="-514329">
              <a:lnSpc>
                <a:spcPct val="100000"/>
              </a:lnSpc>
              <a:buFont typeface="+mj-lt"/>
              <a:buAutoNum type="arabicParenR"/>
            </a:pPr>
            <a:r>
              <a:rPr lang="en-US" altLang="ko-KR" sz="2799" dirty="0"/>
              <a:t>You </a:t>
            </a:r>
            <a:r>
              <a:rPr lang="en-US" altLang="ko-KR" sz="2799" dirty="0" smtClean="0"/>
              <a:t>borrowed </a:t>
            </a:r>
            <a:r>
              <a:rPr lang="en-US" altLang="ko-KR" sz="2799" dirty="0"/>
              <a:t>his car.</a:t>
            </a:r>
          </a:p>
          <a:p>
            <a:pPr marL="514329" indent="-514329">
              <a:lnSpc>
                <a:spcPct val="100000"/>
              </a:lnSpc>
              <a:buFont typeface="+mj-lt"/>
              <a:buAutoNum type="arabicParenR"/>
            </a:pPr>
            <a:r>
              <a:rPr lang="en-US" altLang="ko-KR" sz="2799" dirty="0"/>
              <a:t>What’s the name of the man?</a:t>
            </a:r>
            <a:endParaRPr lang="ko-KR" altLang="en-US" sz="2799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04803" y="2421961"/>
          <a:ext cx="9350187" cy="334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6804"/>
                <a:gridCol w="1237658"/>
                <a:gridCol w="1255725"/>
              </a:tblGrid>
              <a:tr h="991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Say</a:t>
                      </a:r>
                      <a:r>
                        <a:rPr lang="en-US" altLang="ko-KR" sz="1700" baseline="0" dirty="0" smtClean="0"/>
                        <a:t> it in a sentence using relative clause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Possible</a:t>
                      </a:r>
                      <a:r>
                        <a:rPr lang="en-US" altLang="ko-KR" sz="1700" baseline="0" dirty="0" smtClean="0"/>
                        <a:t> relative pronouns</a:t>
                      </a:r>
                      <a:endParaRPr lang="ko-KR" altLang="en-US" sz="17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baseline="0" dirty="0" smtClean="0"/>
                        <a:t>Relative pronoun removable?</a:t>
                      </a:r>
                      <a:endParaRPr lang="ko-KR" altLang="en-US" sz="1700" dirty="0"/>
                    </a:p>
                  </a:txBody>
                  <a:tcPr marL="91441" marR="91441"/>
                </a:tc>
              </a:tr>
              <a:tr h="235274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7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700" dirty="0" smtClean="0"/>
                        <a:t>Y / N</a:t>
                      </a:r>
                    </a:p>
                  </a:txBody>
                  <a:tcPr marL="91441" marR="91441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1693" y="5857937"/>
            <a:ext cx="931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* possible relative pronouns : who / that / which / whose / whom / where / why / what 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618" y="296534"/>
            <a:ext cx="64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#7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685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1121</Words>
  <Application>Microsoft Office PowerPoint</Application>
  <PresentationFormat>A4 용지(210x297mm)</PresentationFormat>
  <Paragraphs>201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  <vt:lpstr>97th WD – Grammar Lesson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Jaeyong Chung</dc:creator>
  <cp:lastModifiedBy>HOME</cp:lastModifiedBy>
  <cp:revision>37</cp:revision>
  <dcterms:created xsi:type="dcterms:W3CDTF">2014-03-12T12:39:09Z</dcterms:created>
  <dcterms:modified xsi:type="dcterms:W3CDTF">2014-03-12T22:56:28Z</dcterms:modified>
</cp:coreProperties>
</file>