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289" r:id="rId17"/>
    <p:sldId id="288" r:id="rId18"/>
    <p:sldId id="312" r:id="rId19"/>
    <p:sldId id="31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7922A12A-DF36-47B8-B622-54CB94F66D81}" type="datetimeFigureOut">
              <a:rPr lang="ru-RU" smtClean="0"/>
              <a:pPr/>
              <a:t>07.07.2014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D37053-CD5C-416C-93CC-82E995CE053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922A12A-DF36-47B8-B622-54CB94F66D81}" type="datetimeFigureOut">
              <a:rPr lang="ru-RU" smtClean="0"/>
              <a:pPr/>
              <a:t>07.07.2014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922A12A-DF36-47B8-B622-54CB94F66D81}" type="datetimeFigureOut">
              <a:rPr lang="ru-RU" smtClean="0"/>
              <a:pPr/>
              <a:t>07.07.2014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922A12A-DF36-47B8-B622-54CB94F66D81}" type="datetimeFigureOut">
              <a:rPr lang="ru-RU" smtClean="0"/>
              <a:pPr/>
              <a:t>07.07.2014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922A12A-DF36-47B8-B622-54CB94F66D81}" type="datetimeFigureOut">
              <a:rPr lang="ru-RU" smtClean="0"/>
              <a:pPr/>
              <a:t>07.07.2014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922A12A-DF36-47B8-B622-54CB94F66D81}" type="datetimeFigureOut">
              <a:rPr lang="ru-RU" smtClean="0"/>
              <a:pPr/>
              <a:t>07.07.2014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7922A12A-DF36-47B8-B622-54CB94F66D81}" type="datetimeFigureOut">
              <a:rPr lang="ru-RU" smtClean="0"/>
              <a:pPr/>
              <a:t>07.07.2014</a:t>
            </a:fld>
            <a:endParaRPr lang="ru-RU"/>
          </a:p>
        </p:txBody>
      </p:sp>
      <p:sp>
        <p:nvSpPr>
          <p:cNvPr id="27" name="Номер слайда 26"/>
          <p:cNvSpPr>
            <a:spLocks noGrp="1"/>
          </p:cNvSpPr>
          <p:nvPr>
            <p:ph type="sldNum" sz="quarter" idx="11"/>
          </p:nvPr>
        </p:nvSpPr>
        <p:spPr/>
        <p:txBody>
          <a:bodyPr rtlCol="0"/>
          <a:lstStyle/>
          <a:p>
            <a:fld id="{54D37053-CD5C-416C-93CC-82E995CE053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7922A12A-DF36-47B8-B622-54CB94F66D81}" type="datetimeFigureOut">
              <a:rPr lang="ru-RU" smtClean="0"/>
              <a:pPr/>
              <a:t>07.07.2014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54D37053-CD5C-416C-93CC-82E995CE053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22A12A-DF36-47B8-B622-54CB94F66D81}" type="datetimeFigureOut">
              <a:rPr lang="ru-RU" smtClean="0"/>
              <a:pPr/>
              <a:t>07.07.2014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922A12A-DF36-47B8-B622-54CB94F66D81}" type="datetimeFigureOut">
              <a:rPr lang="ru-RU" smtClean="0"/>
              <a:pPr/>
              <a:t>07.07.2014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922A12A-DF36-47B8-B622-54CB94F66D81}" type="datetimeFigureOut">
              <a:rPr lang="ru-RU" smtClean="0"/>
              <a:pPr/>
              <a:t>07.07.2014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D37053-CD5C-416C-93CC-82E995CE053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922A12A-DF36-47B8-B622-54CB94F66D81}" type="datetimeFigureOut">
              <a:rPr lang="ru-RU" smtClean="0"/>
              <a:pPr/>
              <a:t>07.07.2014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D37053-CD5C-416C-93CC-82E995CE053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Alright mate?</a:t>
            </a:r>
            <a:endParaRPr lang="ru-RU" dirty="0"/>
          </a:p>
        </p:txBody>
      </p:sp>
      <p:sp>
        <p:nvSpPr>
          <p:cNvPr id="3" name="Подзаголовок 2"/>
          <p:cNvSpPr>
            <a:spLocks noGrp="1"/>
          </p:cNvSpPr>
          <p:nvPr>
            <p:ph type="subTitle" idx="1"/>
          </p:nvPr>
        </p:nvSpPr>
        <p:spPr>
          <a:xfrm>
            <a:off x="457200" y="3899938"/>
            <a:ext cx="4953000" cy="2337374"/>
          </a:xfrm>
        </p:spPr>
        <p:txBody>
          <a:bodyPr>
            <a:normAutofit fontScale="77500" lnSpcReduction="20000"/>
          </a:bodyPr>
          <a:lstStyle/>
          <a:p>
            <a:endParaRPr lang="en-GB" sz="2900" dirty="0"/>
          </a:p>
          <a:p>
            <a:endParaRPr lang="en-GB" sz="2900" dirty="0" smtClean="0"/>
          </a:p>
          <a:p>
            <a:endParaRPr lang="en-GB" sz="2900" dirty="0"/>
          </a:p>
          <a:p>
            <a:r>
              <a:rPr lang="en-GB" sz="3800" dirty="0" smtClean="0"/>
              <a:t>TESOL 101</a:t>
            </a:r>
          </a:p>
          <a:p>
            <a:r>
              <a:rPr lang="en-GB" sz="3800" dirty="0" smtClean="0"/>
              <a:t>Speaking Lesson</a:t>
            </a:r>
          </a:p>
          <a:p>
            <a:r>
              <a:rPr lang="en-GB" sz="3800" dirty="0" smtClean="0"/>
              <a:t>Instructor : </a:t>
            </a:r>
            <a:r>
              <a:rPr lang="en-GB" sz="3800" dirty="0" err="1" smtClean="0"/>
              <a:t>Jina</a:t>
            </a:r>
            <a:endParaRPr lang="ru-RU" sz="3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836712"/>
            <a:ext cx="3960441" cy="3312368"/>
          </a:xfrm>
        </p:spPr>
      </p:pic>
      <p:pic>
        <p:nvPicPr>
          <p:cNvPr id="7" name="그림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9" y="836712"/>
            <a:ext cx="4320481" cy="3024336"/>
          </a:xfrm>
          <a:prstGeom prst="rect">
            <a:avLst/>
          </a:prstGeom>
        </p:spPr>
      </p:pic>
      <p:pic>
        <p:nvPicPr>
          <p:cNvPr id="8" name="그림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5775" y="4095378"/>
            <a:ext cx="4032447" cy="2258170"/>
          </a:xfrm>
          <a:prstGeom prst="rect">
            <a:avLst/>
          </a:prstGeom>
        </p:spPr>
      </p:pic>
    </p:spTree>
    <p:extLst>
      <p:ext uri="{BB962C8B-B14F-4D97-AF65-F5344CB8AC3E}">
        <p14:creationId xmlns:p14="http://schemas.microsoft.com/office/powerpoint/2010/main" val="1840847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908720"/>
            <a:ext cx="8229600" cy="1066800"/>
          </a:xfrm>
        </p:spPr>
        <p:txBody>
          <a:bodyPr>
            <a:normAutofit fontScale="90000"/>
          </a:bodyPr>
          <a:lstStyle/>
          <a:p>
            <a:r>
              <a:rPr lang="en-GB" altLang="ko-KR" dirty="0"/>
              <a:t>Hugh Laurie : the British accent vs the American</a:t>
            </a:r>
            <a:r>
              <a:rPr lang="ko-KR" altLang="ko-KR" dirty="0"/>
              <a:t/>
            </a:r>
            <a:br>
              <a:rPr lang="ko-KR" altLang="ko-KR" dirty="0"/>
            </a:br>
            <a:endParaRPr lang="ko-KR" altLang="en-US" dirty="0"/>
          </a:p>
        </p:txBody>
      </p:sp>
      <p:sp>
        <p:nvSpPr>
          <p:cNvPr id="3" name="내용 개체 틀 2"/>
          <p:cNvSpPr>
            <a:spLocks noGrp="1"/>
          </p:cNvSpPr>
          <p:nvPr>
            <p:ph idx="1"/>
          </p:nvPr>
        </p:nvSpPr>
        <p:spPr/>
        <p:txBody>
          <a:bodyPr/>
          <a:lstStyle/>
          <a:p>
            <a:pPr lvl="1"/>
            <a:r>
              <a:rPr lang="en-GB" altLang="ko-KR" sz="3200" dirty="0">
                <a:solidFill>
                  <a:schemeClr val="tx1"/>
                </a:solidFill>
              </a:rPr>
              <a:t>slang:</a:t>
            </a:r>
            <a:endParaRPr lang="ko-KR" altLang="ko-KR" sz="3200" dirty="0">
              <a:solidFill>
                <a:schemeClr val="tx1"/>
              </a:solidFill>
            </a:endParaRPr>
          </a:p>
          <a:p>
            <a:pPr lvl="1"/>
            <a:r>
              <a:rPr lang="en-GB" altLang="ko-KR" sz="3200" dirty="0">
                <a:solidFill>
                  <a:schemeClr val="tx1"/>
                </a:solidFill>
              </a:rPr>
              <a:t>flossing</a:t>
            </a:r>
            <a:endParaRPr lang="ko-KR" altLang="ko-KR" sz="3200" dirty="0">
              <a:solidFill>
                <a:schemeClr val="tx1"/>
              </a:solidFill>
            </a:endParaRPr>
          </a:p>
          <a:p>
            <a:pPr lvl="1"/>
            <a:r>
              <a:rPr lang="en-GB" altLang="ko-KR" sz="3200" dirty="0">
                <a:solidFill>
                  <a:schemeClr val="tx1"/>
                </a:solidFill>
              </a:rPr>
              <a:t>we’re tied…..at nothing</a:t>
            </a:r>
            <a:endParaRPr lang="ko-KR" altLang="ko-KR" sz="3200" dirty="0">
              <a:solidFill>
                <a:schemeClr val="tx1"/>
              </a:solidFill>
            </a:endParaRPr>
          </a:p>
          <a:p>
            <a:pPr lvl="1"/>
            <a:r>
              <a:rPr lang="en-GB" altLang="ko-KR" sz="3200" dirty="0">
                <a:solidFill>
                  <a:schemeClr val="tx1"/>
                </a:solidFill>
              </a:rPr>
              <a:t>to rub it in :</a:t>
            </a:r>
            <a:endParaRPr lang="ko-KR" altLang="ko-KR" sz="3200" dirty="0">
              <a:solidFill>
                <a:schemeClr val="tx1"/>
              </a:solidFill>
            </a:endParaRPr>
          </a:p>
          <a:p>
            <a:pPr lvl="1"/>
            <a:r>
              <a:rPr lang="en-GB" altLang="ko-KR" sz="3200" dirty="0">
                <a:solidFill>
                  <a:schemeClr val="tx1"/>
                </a:solidFill>
              </a:rPr>
              <a:t>That’s what I meant:</a:t>
            </a:r>
            <a:endParaRPr lang="ko-KR" altLang="ko-KR" sz="3200" dirty="0">
              <a:solidFill>
                <a:schemeClr val="tx1"/>
              </a:solidFill>
            </a:endParaRPr>
          </a:p>
          <a:p>
            <a:pPr lvl="1"/>
            <a:r>
              <a:rPr lang="en-GB" altLang="ko-KR" sz="3200" dirty="0">
                <a:solidFill>
                  <a:schemeClr val="tx1"/>
                </a:solidFill>
              </a:rPr>
              <a:t>Blundering</a:t>
            </a:r>
            <a:endParaRPr lang="ko-KR" altLang="ko-KR" sz="3200" dirty="0">
              <a:solidFill>
                <a:schemeClr val="tx1"/>
              </a:solidFill>
            </a:endParaRPr>
          </a:p>
          <a:p>
            <a:pPr lvl="1"/>
            <a:r>
              <a:rPr lang="en-GB" altLang="ko-KR" sz="3200" dirty="0">
                <a:solidFill>
                  <a:schemeClr val="tx1"/>
                </a:solidFill>
              </a:rPr>
              <a:t>Close-fitting</a:t>
            </a:r>
            <a:endParaRPr lang="ko-KR" altLang="ko-KR" sz="3200" dirty="0">
              <a:solidFill>
                <a:schemeClr val="tx1"/>
              </a:solidFill>
            </a:endParaRPr>
          </a:p>
          <a:p>
            <a:pPr marL="109728" indent="0">
              <a:buNone/>
            </a:pPr>
            <a:endParaRPr lang="ko-KR" altLang="en-US" dirty="0"/>
          </a:p>
        </p:txBody>
      </p:sp>
    </p:spTree>
    <p:extLst>
      <p:ext uri="{BB962C8B-B14F-4D97-AF65-F5344CB8AC3E}">
        <p14:creationId xmlns:p14="http://schemas.microsoft.com/office/powerpoint/2010/main" val="3548642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11560" y="692696"/>
            <a:ext cx="8229600" cy="1066800"/>
          </a:xfrm>
        </p:spPr>
        <p:txBody>
          <a:bodyPr>
            <a:normAutofit fontScale="90000"/>
          </a:bodyPr>
          <a:lstStyle/>
          <a:p>
            <a:r>
              <a:rPr lang="en-GB" altLang="ko-KR" dirty="0"/>
              <a:t>Hugh Laurie : the British accent vs the American</a:t>
            </a:r>
            <a:endParaRPr lang="ko-KR" altLang="en-US"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1624636580"/>
              </p:ext>
            </p:extLst>
          </p:nvPr>
        </p:nvGraphicFramePr>
        <p:xfrm>
          <a:off x="827584" y="2276872"/>
          <a:ext cx="7560840" cy="3268960"/>
        </p:xfrm>
        <a:graphic>
          <a:graphicData uri="http://schemas.openxmlformats.org/drawingml/2006/table">
            <a:tbl>
              <a:tblPr firstRow="1" firstCol="1" lastRow="1" lastCol="1" bandRow="1" bandCol="1">
                <a:tableStyleId>{5C22544A-7EE6-4342-B048-85BDC9FD1C3A}</a:tableStyleId>
              </a:tblPr>
              <a:tblGrid>
                <a:gridCol w="3096344"/>
                <a:gridCol w="4464496"/>
              </a:tblGrid>
              <a:tr h="620648">
                <a:tc>
                  <a:txBody>
                    <a:bodyPr/>
                    <a:lstStyle/>
                    <a:p>
                      <a:pPr algn="ctr">
                        <a:spcAft>
                          <a:spcPts val="0"/>
                        </a:spcAft>
                      </a:pPr>
                      <a:r>
                        <a:rPr lang="en-GB" sz="1200" dirty="0">
                          <a:solidFill>
                            <a:schemeClr val="tx1"/>
                          </a:solidFill>
                          <a:effectLst/>
                        </a:rPr>
                        <a:t> </a:t>
                      </a:r>
                      <a:endParaRPr lang="ko-KR" sz="1200" dirty="0">
                        <a:solidFill>
                          <a:schemeClr val="tx1"/>
                        </a:solidFill>
                        <a:effectLst/>
                      </a:endParaRPr>
                    </a:p>
                    <a:p>
                      <a:pPr algn="ctr">
                        <a:spcAft>
                          <a:spcPts val="0"/>
                        </a:spcAft>
                      </a:pPr>
                      <a:r>
                        <a:rPr lang="en-GB" sz="1200" dirty="0">
                          <a:solidFill>
                            <a:schemeClr val="tx1"/>
                          </a:solidFill>
                          <a:effectLst/>
                        </a:rPr>
                        <a:t>American slang</a:t>
                      </a:r>
                      <a:endParaRPr lang="ko-KR" sz="1200" dirty="0">
                        <a:solidFill>
                          <a:schemeClr val="tx1"/>
                        </a:solidFill>
                        <a:effectLst/>
                      </a:endParaRPr>
                    </a:p>
                    <a:p>
                      <a:pPr algn="ct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c>
                  <a:txBody>
                    <a:bodyPr/>
                    <a:lstStyle/>
                    <a:p>
                      <a:pPr algn="ctr">
                        <a:spcAft>
                          <a:spcPts val="0"/>
                        </a:spcAft>
                      </a:pPr>
                      <a:r>
                        <a:rPr lang="en-GB" sz="1200" dirty="0">
                          <a:solidFill>
                            <a:schemeClr val="tx1"/>
                          </a:solidFill>
                          <a:effectLst/>
                        </a:rPr>
                        <a:t> </a:t>
                      </a:r>
                      <a:endParaRPr lang="ko-KR" sz="1200" dirty="0">
                        <a:solidFill>
                          <a:schemeClr val="tx1"/>
                        </a:solidFill>
                        <a:effectLst/>
                      </a:endParaRPr>
                    </a:p>
                    <a:p>
                      <a:pPr algn="ctr">
                        <a:spcAft>
                          <a:spcPts val="0"/>
                        </a:spcAft>
                      </a:pPr>
                      <a:r>
                        <a:rPr lang="en-GB" sz="1200" dirty="0">
                          <a:solidFill>
                            <a:schemeClr val="tx1"/>
                          </a:solidFill>
                          <a:effectLst/>
                        </a:rPr>
                        <a:t>Explanation / synonym</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r>
              <a:tr h="0">
                <a:tc>
                  <a:txBody>
                    <a:bodyPr/>
                    <a:lstStyle/>
                    <a:p>
                      <a:pPr>
                        <a:spcAft>
                          <a:spcPts val="0"/>
                        </a:spcAft>
                      </a:pPr>
                      <a:r>
                        <a:rPr lang="en-GB" sz="1200" dirty="0">
                          <a:solidFill>
                            <a:schemeClr val="tx1"/>
                          </a:solidFill>
                          <a:effectLst/>
                        </a:rPr>
                        <a:t>flossing</a:t>
                      </a:r>
                      <a:endParaRPr lang="ko-KR" sz="1200" dirty="0">
                        <a:solidFill>
                          <a:schemeClr val="tx1"/>
                        </a:solidFill>
                        <a:effectLst/>
                      </a:endParaRPr>
                    </a:p>
                    <a:p>
                      <a:pP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c>
                  <a:txBody>
                    <a:bodyPr/>
                    <a:lstStyle/>
                    <a:p>
                      <a:pP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r>
              <a:tr h="453752">
                <a:tc>
                  <a:txBody>
                    <a:bodyPr/>
                    <a:lstStyle/>
                    <a:p>
                      <a:pPr>
                        <a:spcAft>
                          <a:spcPts val="0"/>
                        </a:spcAft>
                      </a:pPr>
                      <a:r>
                        <a:rPr lang="en-GB" sz="1200" dirty="0" err="1">
                          <a:solidFill>
                            <a:schemeClr val="tx1"/>
                          </a:solidFill>
                          <a:effectLst/>
                        </a:rPr>
                        <a:t>ba-donka-donk</a:t>
                      </a:r>
                      <a:endParaRPr lang="ko-KR" sz="1200" dirty="0">
                        <a:solidFill>
                          <a:schemeClr val="tx1"/>
                        </a:solidFill>
                        <a:effectLst/>
                      </a:endParaRPr>
                    </a:p>
                    <a:p>
                      <a:pP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c>
                  <a:txBody>
                    <a:bodyPr/>
                    <a:lstStyle/>
                    <a:p>
                      <a:pP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r>
              <a:tr h="0">
                <a:tc>
                  <a:txBody>
                    <a:bodyPr/>
                    <a:lstStyle/>
                    <a:p>
                      <a:pPr>
                        <a:spcAft>
                          <a:spcPts val="0"/>
                        </a:spcAft>
                      </a:pPr>
                      <a:r>
                        <a:rPr lang="en-GB" sz="1200">
                          <a:solidFill>
                            <a:schemeClr val="tx1"/>
                          </a:solidFill>
                          <a:effectLst/>
                        </a:rPr>
                        <a:t>shawty</a:t>
                      </a:r>
                      <a:endParaRPr lang="ko-KR" sz="1200">
                        <a:solidFill>
                          <a:schemeClr val="tx1"/>
                        </a:solidFill>
                        <a:effectLst/>
                      </a:endParaRPr>
                    </a:p>
                    <a:p>
                      <a:pPr>
                        <a:spcAft>
                          <a:spcPts val="0"/>
                        </a:spcAft>
                      </a:pPr>
                      <a:r>
                        <a:rPr lang="en-GB" sz="1200">
                          <a:solidFill>
                            <a:schemeClr val="tx1"/>
                          </a:solidFill>
                          <a:effectLst/>
                        </a:rPr>
                        <a:t> </a:t>
                      </a:r>
                      <a:endParaRPr lang="ko-KR" sz="1200">
                        <a:solidFill>
                          <a:schemeClr val="tx1"/>
                        </a:solidFill>
                        <a:effectLst/>
                        <a:latin typeface="Times New Roman"/>
                        <a:ea typeface="맑은 고딕"/>
                      </a:endParaRPr>
                    </a:p>
                  </a:txBody>
                  <a:tcPr marL="68580" marR="68580" marT="0" marB="0">
                    <a:solidFill>
                      <a:schemeClr val="bg1">
                        <a:lumMod val="95000"/>
                      </a:schemeClr>
                    </a:solidFill>
                  </a:tcPr>
                </a:tc>
                <a:tc>
                  <a:txBody>
                    <a:bodyPr/>
                    <a:lstStyle/>
                    <a:p>
                      <a:pP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r>
              <a:tr h="0">
                <a:tc>
                  <a:txBody>
                    <a:bodyPr/>
                    <a:lstStyle/>
                    <a:p>
                      <a:pPr algn="ctr">
                        <a:spcAft>
                          <a:spcPts val="0"/>
                        </a:spcAft>
                      </a:pPr>
                      <a:r>
                        <a:rPr lang="en-GB" sz="1200" dirty="0">
                          <a:solidFill>
                            <a:schemeClr val="tx1"/>
                          </a:solidFill>
                          <a:effectLst/>
                        </a:rPr>
                        <a:t> </a:t>
                      </a:r>
                      <a:endParaRPr lang="ko-KR" sz="1200" dirty="0">
                        <a:solidFill>
                          <a:schemeClr val="tx1"/>
                        </a:solidFill>
                        <a:effectLst/>
                      </a:endParaRPr>
                    </a:p>
                    <a:p>
                      <a:pPr algn="ctr">
                        <a:spcAft>
                          <a:spcPts val="0"/>
                        </a:spcAft>
                      </a:pPr>
                      <a:r>
                        <a:rPr lang="en-GB" sz="1200" dirty="0">
                          <a:solidFill>
                            <a:schemeClr val="tx1"/>
                          </a:solidFill>
                          <a:effectLst/>
                        </a:rPr>
                        <a:t>British slang</a:t>
                      </a:r>
                      <a:endParaRPr lang="ko-KR" sz="1200" dirty="0">
                        <a:solidFill>
                          <a:schemeClr val="tx1"/>
                        </a:solidFill>
                        <a:effectLst/>
                      </a:endParaRPr>
                    </a:p>
                    <a:p>
                      <a:pPr algn="ct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c>
                  <a:txBody>
                    <a:bodyPr/>
                    <a:lstStyle/>
                    <a:p>
                      <a:pPr algn="ct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r>
              <a:tr h="0">
                <a:tc>
                  <a:txBody>
                    <a:bodyPr/>
                    <a:lstStyle/>
                    <a:p>
                      <a:pPr>
                        <a:spcAft>
                          <a:spcPts val="0"/>
                        </a:spcAft>
                      </a:pPr>
                      <a:r>
                        <a:rPr lang="en-GB" sz="1200">
                          <a:solidFill>
                            <a:schemeClr val="tx1"/>
                          </a:solidFill>
                          <a:effectLst/>
                        </a:rPr>
                        <a:t>to chin wag</a:t>
                      </a:r>
                      <a:endParaRPr lang="ko-KR" sz="1200">
                        <a:solidFill>
                          <a:schemeClr val="tx1"/>
                        </a:solidFill>
                        <a:effectLst/>
                      </a:endParaRPr>
                    </a:p>
                    <a:p>
                      <a:pPr>
                        <a:spcAft>
                          <a:spcPts val="0"/>
                        </a:spcAft>
                      </a:pPr>
                      <a:r>
                        <a:rPr lang="en-GB" sz="1200">
                          <a:solidFill>
                            <a:schemeClr val="tx1"/>
                          </a:solidFill>
                          <a:effectLst/>
                        </a:rPr>
                        <a:t> </a:t>
                      </a:r>
                      <a:endParaRPr lang="ko-KR" sz="1200">
                        <a:solidFill>
                          <a:schemeClr val="tx1"/>
                        </a:solidFill>
                        <a:effectLst/>
                        <a:latin typeface="Times New Roman"/>
                        <a:ea typeface="맑은 고딕"/>
                      </a:endParaRPr>
                    </a:p>
                  </a:txBody>
                  <a:tcPr marL="68580" marR="68580" marT="0" marB="0">
                    <a:solidFill>
                      <a:schemeClr val="bg1">
                        <a:lumMod val="95000"/>
                      </a:schemeClr>
                    </a:solidFill>
                  </a:tcPr>
                </a:tc>
                <a:tc>
                  <a:txBody>
                    <a:bodyPr/>
                    <a:lstStyle/>
                    <a:p>
                      <a:pP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r>
              <a:tr h="0">
                <a:tc>
                  <a:txBody>
                    <a:bodyPr/>
                    <a:lstStyle/>
                    <a:p>
                      <a:pPr>
                        <a:spcAft>
                          <a:spcPts val="0"/>
                        </a:spcAft>
                      </a:pPr>
                      <a:r>
                        <a:rPr lang="en-GB" sz="1200" dirty="0">
                          <a:solidFill>
                            <a:schemeClr val="tx1"/>
                          </a:solidFill>
                          <a:effectLst/>
                        </a:rPr>
                        <a:t>chuffed to </a:t>
                      </a:r>
                      <a:r>
                        <a:rPr lang="en-GB" sz="1200" dirty="0" smtClean="0">
                          <a:solidFill>
                            <a:schemeClr val="tx1"/>
                          </a:solidFill>
                          <a:effectLst/>
                        </a:rPr>
                        <a:t>bits</a:t>
                      </a:r>
                      <a:endParaRPr lang="ko-KR" sz="1200" dirty="0">
                        <a:solidFill>
                          <a:schemeClr val="tx1"/>
                        </a:solidFill>
                        <a:effectLst/>
                      </a:endParaRPr>
                    </a:p>
                  </a:txBody>
                  <a:tcPr marL="68580" marR="68580" marT="0" marB="0">
                    <a:solidFill>
                      <a:schemeClr val="bg1">
                        <a:lumMod val="95000"/>
                      </a:schemeClr>
                    </a:solidFill>
                  </a:tcPr>
                </a:tc>
                <a:tc>
                  <a:txBody>
                    <a:bodyPr/>
                    <a:lstStyle/>
                    <a:p>
                      <a:pPr>
                        <a:spcAft>
                          <a:spcPts val="0"/>
                        </a:spcAft>
                      </a:pPr>
                      <a:r>
                        <a:rPr lang="en-GB" sz="1200" dirty="0">
                          <a:solidFill>
                            <a:schemeClr val="tx1"/>
                          </a:solidFill>
                          <a:effectLst/>
                        </a:rPr>
                        <a:t> </a:t>
                      </a:r>
                      <a:endParaRPr lang="ko-KR" sz="1200" dirty="0">
                        <a:solidFill>
                          <a:schemeClr val="tx1"/>
                        </a:solidFill>
                        <a:effectLst/>
                      </a:endParaRPr>
                    </a:p>
                    <a:p>
                      <a:pPr>
                        <a:spcAft>
                          <a:spcPts val="0"/>
                        </a:spcAft>
                      </a:pPr>
                      <a:r>
                        <a:rPr lang="en-GB" sz="1200" dirty="0">
                          <a:solidFill>
                            <a:schemeClr val="tx1"/>
                          </a:solidFill>
                          <a:effectLst/>
                        </a:rPr>
                        <a:t> </a:t>
                      </a:r>
                      <a:endParaRPr lang="ko-KR" sz="1200" dirty="0">
                        <a:solidFill>
                          <a:schemeClr val="tx1"/>
                        </a:solidFill>
                        <a:effectLst/>
                      </a:endParaRPr>
                    </a:p>
                    <a:p>
                      <a:pPr>
                        <a:spcAft>
                          <a:spcPts val="0"/>
                        </a:spcAft>
                      </a:pPr>
                      <a:r>
                        <a:rPr lang="en-GB" sz="1200" dirty="0">
                          <a:solidFill>
                            <a:schemeClr val="tx1"/>
                          </a:solidFill>
                          <a:effectLst/>
                        </a:rPr>
                        <a:t> </a:t>
                      </a:r>
                      <a:endParaRPr lang="ko-KR" sz="1200" dirty="0">
                        <a:solidFill>
                          <a:schemeClr val="tx1"/>
                        </a:solidFill>
                        <a:effectLst/>
                        <a:latin typeface="Times New Roman"/>
                        <a:ea typeface="맑은 고딕"/>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3949409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836712"/>
            <a:ext cx="8229600" cy="1066800"/>
          </a:xfrm>
        </p:spPr>
        <p:txBody>
          <a:bodyPr>
            <a:normAutofit fontScale="90000"/>
          </a:bodyPr>
          <a:lstStyle/>
          <a:p>
            <a:r>
              <a:rPr lang="en-GB" altLang="ko-KR" dirty="0"/>
              <a:t>Hugh Laurie : the British accent vs the American</a:t>
            </a:r>
            <a:endParaRPr lang="ko-KR" altLang="en-US" dirty="0"/>
          </a:p>
        </p:txBody>
      </p:sp>
      <p:sp>
        <p:nvSpPr>
          <p:cNvPr id="3" name="내용 개체 틀 2"/>
          <p:cNvSpPr>
            <a:spLocks noGrp="1"/>
          </p:cNvSpPr>
          <p:nvPr>
            <p:ph idx="1"/>
          </p:nvPr>
        </p:nvSpPr>
        <p:spPr>
          <a:xfrm>
            <a:off x="539552" y="2420888"/>
            <a:ext cx="8229600" cy="4325112"/>
          </a:xfrm>
        </p:spPr>
        <p:txBody>
          <a:bodyPr/>
          <a:lstStyle/>
          <a:p>
            <a:pPr lvl="1"/>
            <a:r>
              <a:rPr lang="en-GB" altLang="ko-KR" sz="2800" dirty="0"/>
              <a:t>Both Ellen and Hugh are native English speakers. But why did they find it difficult to understand their questions?</a:t>
            </a:r>
            <a:endParaRPr lang="ko-KR" altLang="ko-KR" sz="2800" dirty="0"/>
          </a:p>
          <a:p>
            <a:endParaRPr lang="ko-KR" altLang="ko-KR" dirty="0"/>
          </a:p>
          <a:p>
            <a:pPr lvl="1"/>
            <a:r>
              <a:rPr lang="en-GB" altLang="ko-KR" sz="2800" dirty="0"/>
              <a:t>What accent or what person did you understand better? Why?</a:t>
            </a:r>
            <a:endParaRPr lang="ko-KR" altLang="ko-KR" sz="2800" dirty="0"/>
          </a:p>
          <a:p>
            <a:pPr marL="109728" indent="0">
              <a:buNone/>
            </a:pPr>
            <a:endParaRPr lang="ko-KR" altLang="en-US" dirty="0"/>
          </a:p>
        </p:txBody>
      </p:sp>
    </p:spTree>
    <p:extLst>
      <p:ext uri="{BB962C8B-B14F-4D97-AF65-F5344CB8AC3E}">
        <p14:creationId xmlns:p14="http://schemas.microsoft.com/office/powerpoint/2010/main" val="3074746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836712"/>
            <a:ext cx="8229600" cy="1066800"/>
          </a:xfrm>
        </p:spPr>
        <p:txBody>
          <a:bodyPr/>
          <a:lstStyle/>
          <a:p>
            <a:pPr algn="ctr"/>
            <a:r>
              <a:rPr lang="en-US" altLang="ko-KR" dirty="0" smtClean="0"/>
              <a:t>The Perfect Match</a:t>
            </a:r>
            <a:endParaRPr lang="ko-KR" altLang="en-US" dirty="0"/>
          </a:p>
        </p:txBody>
      </p:sp>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1988840"/>
            <a:ext cx="5904656" cy="4686235"/>
          </a:xfrm>
        </p:spPr>
      </p:pic>
    </p:spTree>
    <p:extLst>
      <p:ext uri="{BB962C8B-B14F-4D97-AF65-F5344CB8AC3E}">
        <p14:creationId xmlns:p14="http://schemas.microsoft.com/office/powerpoint/2010/main" val="997890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idx="1"/>
          </p:nvPr>
        </p:nvSpPr>
        <p:spPr>
          <a:xfrm>
            <a:off x="457200" y="765175"/>
            <a:ext cx="8229600" cy="5808663"/>
          </a:xfrm>
        </p:spPr>
        <p:txBody>
          <a:bodyPr>
            <a:normAutofit fontScale="77500" lnSpcReduction="20000"/>
          </a:bodyPr>
          <a:lstStyle/>
          <a:p>
            <a:r>
              <a:rPr lang="en-US" altLang="ko-KR" dirty="0"/>
              <a:t>What’s your name? </a:t>
            </a:r>
            <a:endParaRPr lang="ko-KR" altLang="ko-KR" dirty="0"/>
          </a:p>
          <a:p>
            <a:r>
              <a:rPr lang="en-US" altLang="ko-KR" dirty="0"/>
              <a:t>How old are you?</a:t>
            </a:r>
            <a:endParaRPr lang="ko-KR" altLang="ko-KR" dirty="0"/>
          </a:p>
          <a:p>
            <a:r>
              <a:rPr lang="en-GB" altLang="ko-KR" dirty="0"/>
              <a:t>What do you think is the most important thing in a relationship?</a:t>
            </a:r>
            <a:endParaRPr lang="ko-KR" altLang="ko-KR" dirty="0"/>
          </a:p>
          <a:p>
            <a:r>
              <a:rPr lang="en-GB" altLang="ko-KR" dirty="0"/>
              <a:t>Do you want to marry or have you ever been married? </a:t>
            </a:r>
            <a:endParaRPr lang="ko-KR" altLang="ko-KR" dirty="0"/>
          </a:p>
          <a:p>
            <a:r>
              <a:rPr lang="en-GB" altLang="ko-KR" dirty="0"/>
              <a:t>Do you want/do you have any children?</a:t>
            </a:r>
            <a:endParaRPr lang="ko-KR" altLang="ko-KR" dirty="0"/>
          </a:p>
          <a:p>
            <a:r>
              <a:rPr lang="en-GB" altLang="ko-KR" dirty="0"/>
              <a:t>Do you believe in love at first sight? </a:t>
            </a:r>
            <a:endParaRPr lang="ko-KR" altLang="ko-KR" dirty="0"/>
          </a:p>
          <a:p>
            <a:r>
              <a:rPr lang="en-GB" altLang="ko-KR" dirty="0"/>
              <a:t>What are your negative points?</a:t>
            </a:r>
            <a:endParaRPr lang="ko-KR" altLang="ko-KR" dirty="0"/>
          </a:p>
          <a:p>
            <a:r>
              <a:rPr lang="en-GB" altLang="ko-KR" dirty="0"/>
              <a:t>What do you do for fun? </a:t>
            </a:r>
            <a:endParaRPr lang="ko-KR" altLang="ko-KR" dirty="0"/>
          </a:p>
          <a:p>
            <a:r>
              <a:rPr lang="en-GB" altLang="ko-KR" dirty="0"/>
              <a:t>Do you follow politics?</a:t>
            </a:r>
            <a:endParaRPr lang="ko-KR" altLang="ko-KR" dirty="0"/>
          </a:p>
          <a:p>
            <a:r>
              <a:rPr lang="en-GB" altLang="ko-KR" dirty="0"/>
              <a:t>Do you like travelling?</a:t>
            </a:r>
            <a:endParaRPr lang="ko-KR" altLang="ko-KR" dirty="0"/>
          </a:p>
          <a:p>
            <a:r>
              <a:rPr lang="en-GB" altLang="ko-KR" dirty="0"/>
              <a:t>What is your favourite month of the year and why? </a:t>
            </a:r>
            <a:endParaRPr lang="ko-KR" altLang="ko-KR" dirty="0"/>
          </a:p>
          <a:p>
            <a:r>
              <a:rPr lang="en-GB" altLang="ko-KR" dirty="0"/>
              <a:t>How do you spend your spare time? </a:t>
            </a:r>
            <a:endParaRPr lang="ko-KR" altLang="ko-KR" dirty="0"/>
          </a:p>
          <a:p>
            <a:r>
              <a:rPr lang="en-GB" altLang="ko-KR" dirty="0"/>
              <a:t>Where do you see yourself in five years’ time? </a:t>
            </a:r>
            <a:endParaRPr lang="ko-KR" altLang="ko-KR" dirty="0"/>
          </a:p>
          <a:p>
            <a:r>
              <a:rPr lang="en-GB" altLang="ko-KR" dirty="0"/>
              <a:t>If you were an animal, what would you be and why? </a:t>
            </a:r>
            <a:endParaRPr lang="ko-KR" altLang="ko-KR" dirty="0"/>
          </a:p>
          <a:p>
            <a:r>
              <a:rPr lang="en-GB" altLang="ko-KR" dirty="0"/>
              <a:t>Are you a morning person or a night person? </a:t>
            </a:r>
            <a:endParaRPr lang="ko-KR" altLang="ko-KR" dirty="0"/>
          </a:p>
          <a:p>
            <a:r>
              <a:rPr lang="en-GB" altLang="ko-KR" dirty="0"/>
              <a:t>What adjective would a close friend use to describe you? </a:t>
            </a:r>
            <a:endParaRPr lang="ko-KR" altLang="ko-KR" dirty="0"/>
          </a:p>
          <a:p>
            <a:r>
              <a:rPr lang="en-GB" altLang="ko-KR" dirty="0"/>
              <a:t>If you could live anywhere in the world, where would it be?</a:t>
            </a:r>
            <a:endParaRPr lang="ko-KR" altLang="ko-KR" dirty="0"/>
          </a:p>
          <a:p>
            <a:pPr marL="109728" indent="0">
              <a:buNone/>
            </a:pPr>
            <a:endParaRPr lang="ko-KR" altLang="en-US" dirty="0"/>
          </a:p>
        </p:txBody>
      </p:sp>
    </p:spTree>
    <p:extLst>
      <p:ext uri="{BB962C8B-B14F-4D97-AF65-F5344CB8AC3E}">
        <p14:creationId xmlns:p14="http://schemas.microsoft.com/office/powerpoint/2010/main" val="4209532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1700808"/>
            <a:ext cx="4752528" cy="3528392"/>
          </a:xfrm>
        </p:spPr>
      </p:pic>
    </p:spTree>
    <p:extLst>
      <p:ext uri="{BB962C8B-B14F-4D97-AF65-F5344CB8AC3E}">
        <p14:creationId xmlns:p14="http://schemas.microsoft.com/office/powerpoint/2010/main" val="3447082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23528" y="692696"/>
            <a:ext cx="8229600" cy="1066800"/>
          </a:xfrm>
        </p:spPr>
        <p:txBody>
          <a:bodyPr/>
          <a:lstStyle/>
          <a:p>
            <a:pPr algn="ctr"/>
            <a:r>
              <a:rPr lang="en-US" altLang="ko-KR" dirty="0" smtClean="0"/>
              <a:t>Dear Abby</a:t>
            </a:r>
            <a:endParaRPr lang="ko-KR" altLang="en-US" dirty="0"/>
          </a:p>
        </p:txBody>
      </p:sp>
      <p:sp>
        <p:nvSpPr>
          <p:cNvPr id="3" name="내용 개체 틀 2"/>
          <p:cNvSpPr>
            <a:spLocks noGrp="1"/>
          </p:cNvSpPr>
          <p:nvPr>
            <p:ph idx="1"/>
          </p:nvPr>
        </p:nvSpPr>
        <p:spPr>
          <a:xfrm>
            <a:off x="457200" y="1772816"/>
            <a:ext cx="8229600" cy="4801720"/>
          </a:xfrm>
        </p:spPr>
        <p:txBody>
          <a:bodyPr/>
          <a:lstStyle/>
          <a:p>
            <a:pPr marL="109728" lvl="0" indent="0">
              <a:buNone/>
            </a:pPr>
            <a:r>
              <a:rPr lang="en-US" altLang="ko-KR" dirty="0" smtClean="0"/>
              <a:t>1. My </a:t>
            </a:r>
            <a:r>
              <a:rPr lang="en-US" altLang="ko-KR" dirty="0"/>
              <a:t>girlfriend and I are in love and we have been living together for 2 years. I would like to propose to her, however, she told me that she does not want an engagement ring. I would like to give her something as an engagement gift. Do you have any ideas?</a:t>
            </a:r>
            <a:endParaRPr lang="ko-KR" altLang="ko-KR" dirty="0"/>
          </a:p>
          <a:p>
            <a:pPr marL="109728" indent="0">
              <a:buNone/>
            </a:pPr>
            <a:endParaRPr lang="ko-KR" altLang="en-US" dirty="0"/>
          </a:p>
        </p:txBody>
      </p:sp>
    </p:spTree>
    <p:extLst>
      <p:ext uri="{BB962C8B-B14F-4D97-AF65-F5344CB8AC3E}">
        <p14:creationId xmlns:p14="http://schemas.microsoft.com/office/powerpoint/2010/main" val="2662647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23528" y="692696"/>
            <a:ext cx="8229600" cy="1066800"/>
          </a:xfrm>
        </p:spPr>
        <p:txBody>
          <a:bodyPr/>
          <a:lstStyle/>
          <a:p>
            <a:pPr algn="ctr"/>
            <a:r>
              <a:rPr lang="en-US" altLang="ko-KR" dirty="0" smtClean="0"/>
              <a:t>Dear Abby</a:t>
            </a:r>
            <a:endParaRPr lang="ko-KR" altLang="en-US" dirty="0"/>
          </a:p>
        </p:txBody>
      </p:sp>
      <p:sp>
        <p:nvSpPr>
          <p:cNvPr id="3" name="내용 개체 틀 2"/>
          <p:cNvSpPr>
            <a:spLocks noGrp="1"/>
          </p:cNvSpPr>
          <p:nvPr>
            <p:ph idx="1"/>
          </p:nvPr>
        </p:nvSpPr>
        <p:spPr>
          <a:xfrm>
            <a:off x="457200" y="1772816"/>
            <a:ext cx="8229600" cy="4801720"/>
          </a:xfrm>
        </p:spPr>
        <p:txBody>
          <a:bodyPr/>
          <a:lstStyle/>
          <a:p>
            <a:pPr marL="109728" lvl="0" indent="0">
              <a:buNone/>
            </a:pPr>
            <a:r>
              <a:rPr lang="en-US" altLang="ko-KR" dirty="0" smtClean="0"/>
              <a:t>2. My </a:t>
            </a:r>
            <a:r>
              <a:rPr lang="en-US" altLang="ko-KR" dirty="0"/>
              <a:t>husband wants to go on a dangerous trip with a group. I am so afraid he will never come home. He has always loved sports and outdoor activities and has taken many trips but this trip will be very different, because it will be so dangerous. People have died. He says he wants to go now before we have children. What can I do to stop him?</a:t>
            </a:r>
            <a:endParaRPr lang="ko-KR" altLang="ko-KR" dirty="0"/>
          </a:p>
          <a:p>
            <a:pPr marL="109728" indent="0">
              <a:buNone/>
            </a:pPr>
            <a:endParaRPr lang="ko-KR" altLang="en-US" dirty="0"/>
          </a:p>
        </p:txBody>
      </p:sp>
    </p:spTree>
    <p:extLst>
      <p:ext uri="{BB962C8B-B14F-4D97-AF65-F5344CB8AC3E}">
        <p14:creationId xmlns:p14="http://schemas.microsoft.com/office/powerpoint/2010/main" val="3041767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23528" y="692696"/>
            <a:ext cx="8229600" cy="1066800"/>
          </a:xfrm>
        </p:spPr>
        <p:txBody>
          <a:bodyPr/>
          <a:lstStyle/>
          <a:p>
            <a:pPr algn="ctr"/>
            <a:r>
              <a:rPr lang="en-US" altLang="ko-KR" dirty="0" smtClean="0"/>
              <a:t>Dear Abby</a:t>
            </a:r>
            <a:endParaRPr lang="ko-KR" altLang="en-US" dirty="0"/>
          </a:p>
        </p:txBody>
      </p:sp>
      <p:sp>
        <p:nvSpPr>
          <p:cNvPr id="3" name="내용 개체 틀 2"/>
          <p:cNvSpPr>
            <a:spLocks noGrp="1"/>
          </p:cNvSpPr>
          <p:nvPr>
            <p:ph idx="1"/>
          </p:nvPr>
        </p:nvSpPr>
        <p:spPr>
          <a:xfrm>
            <a:off x="457200" y="1772816"/>
            <a:ext cx="8229600" cy="4801720"/>
          </a:xfrm>
        </p:spPr>
        <p:txBody>
          <a:bodyPr>
            <a:normAutofit fontScale="92500" lnSpcReduction="10000"/>
          </a:bodyPr>
          <a:lstStyle/>
          <a:p>
            <a:pPr marL="109728" lvl="0" indent="0">
              <a:buNone/>
            </a:pPr>
            <a:r>
              <a:rPr lang="en-US" altLang="ko-KR" dirty="0" smtClean="0"/>
              <a:t>3. I </a:t>
            </a:r>
            <a:r>
              <a:rPr lang="en-US" altLang="ko-KR" dirty="0"/>
              <a:t>am 32 years old.  My family does not like my new boyfriend. They think he is weird and refuse to have him around.  They want me to come alone when I visit them.  I do not want to tell him that he is not invited to my family's house because no one likes him.  I am tired of making up excuses for why he is not included. If my family really got to know him they would like him.  He comes from a good family, he does not drink, and he is a nice person.  When I am with him I feel good about myself. We like doing the same things and he makes me laugh.  I have never been closer to anyone in my life.  </a:t>
            </a:r>
            <a:r>
              <a:rPr lang="en-US" altLang="ko-KR" dirty="0" smtClean="0"/>
              <a:t> </a:t>
            </a:r>
            <a:r>
              <a:rPr lang="en-US" altLang="ko-KR" dirty="0"/>
              <a:t>What should I do?</a:t>
            </a:r>
            <a:endParaRPr lang="ko-KR" altLang="ko-KR" dirty="0"/>
          </a:p>
          <a:p>
            <a:pPr marL="109728" indent="0">
              <a:buNone/>
            </a:pPr>
            <a:endParaRPr lang="ko-KR" altLang="en-US" dirty="0"/>
          </a:p>
        </p:txBody>
      </p:sp>
    </p:spTree>
    <p:extLst>
      <p:ext uri="{BB962C8B-B14F-4D97-AF65-F5344CB8AC3E}">
        <p14:creationId xmlns:p14="http://schemas.microsoft.com/office/powerpoint/2010/main" val="2260901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412776"/>
            <a:ext cx="6567564" cy="3860899"/>
          </a:xfrm>
        </p:spPr>
      </p:pic>
    </p:spTree>
    <p:extLst>
      <p:ext uri="{BB962C8B-B14F-4D97-AF65-F5344CB8AC3E}">
        <p14:creationId xmlns:p14="http://schemas.microsoft.com/office/powerpoint/2010/main" val="1528993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836712"/>
            <a:ext cx="8229600" cy="1066800"/>
          </a:xfrm>
        </p:spPr>
        <p:txBody>
          <a:bodyPr>
            <a:normAutofit/>
          </a:bodyPr>
          <a:lstStyle/>
          <a:p>
            <a:pPr algn="ctr"/>
            <a:r>
              <a:rPr lang="en-US" altLang="ko-KR" sz="3200" b="1" dirty="0" smtClean="0"/>
              <a:t>Where is the word </a:t>
            </a:r>
            <a:r>
              <a:rPr lang="en-US" altLang="ko-KR" sz="3200" b="1" dirty="0" err="1" smtClean="0"/>
              <a:t>scouse</a:t>
            </a:r>
            <a:r>
              <a:rPr lang="en-US" altLang="ko-KR" sz="3200" b="1" dirty="0" smtClean="0"/>
              <a:t> originated from?</a:t>
            </a:r>
            <a:endParaRPr lang="ko-KR" altLang="en-US" sz="3200"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700808"/>
            <a:ext cx="5889224" cy="4729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5811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British English</a:t>
            </a:r>
            <a:endParaRPr lang="ko-KR" altLang="en-US" dirty="0"/>
          </a:p>
        </p:txBody>
      </p:sp>
      <p:sp>
        <p:nvSpPr>
          <p:cNvPr id="3" name="내용 개체 틀 2"/>
          <p:cNvSpPr>
            <a:spLocks noGrp="1"/>
          </p:cNvSpPr>
          <p:nvPr>
            <p:ph idx="1"/>
          </p:nvPr>
        </p:nvSpPr>
        <p:spPr/>
        <p:txBody>
          <a:bodyPr/>
          <a:lstStyle/>
          <a:p>
            <a:pPr marL="109728" indent="0">
              <a:buNone/>
            </a:pPr>
            <a:r>
              <a:rPr lang="en-US" altLang="ko-KR" dirty="0" smtClean="0"/>
              <a:t>1. </a:t>
            </a:r>
            <a:r>
              <a:rPr lang="en-US" altLang="ko-KR" dirty="0" err="1" smtClean="0"/>
              <a:t>favour</a:t>
            </a:r>
            <a:r>
              <a:rPr lang="en-US" altLang="ko-KR" dirty="0" smtClean="0"/>
              <a:t>, </a:t>
            </a:r>
            <a:r>
              <a:rPr lang="en-US" altLang="ko-KR" dirty="0" err="1" smtClean="0"/>
              <a:t>flavour</a:t>
            </a:r>
            <a:r>
              <a:rPr lang="en-US" altLang="ko-KR" dirty="0" smtClean="0"/>
              <a:t>, </a:t>
            </a:r>
            <a:r>
              <a:rPr lang="en-US" altLang="ko-KR" dirty="0" err="1" smtClean="0"/>
              <a:t>neighbour</a:t>
            </a:r>
            <a:r>
              <a:rPr lang="en-US" altLang="ko-KR" dirty="0" smtClean="0"/>
              <a:t>…</a:t>
            </a:r>
          </a:p>
          <a:p>
            <a:pPr marL="624078" indent="-514350">
              <a:buAutoNum type="arabicPeriod"/>
            </a:pPr>
            <a:endParaRPr lang="en-US" altLang="ko-KR" dirty="0" smtClean="0"/>
          </a:p>
          <a:p>
            <a:pPr marL="109728" indent="0">
              <a:buNone/>
            </a:pPr>
            <a:r>
              <a:rPr lang="en-US" altLang="ko-KR" dirty="0" smtClean="0"/>
              <a:t>2.</a:t>
            </a:r>
            <a:endParaRPr lang="en-US" altLang="ko-KR" dirty="0"/>
          </a:p>
          <a:p>
            <a:pPr marL="109728" indent="0">
              <a:buNone/>
            </a:pPr>
            <a:endParaRPr lang="ko-KR" altLang="en-US" dirty="0"/>
          </a:p>
        </p:txBody>
      </p:sp>
      <p:pic>
        <p:nvPicPr>
          <p:cNvPr id="4" name="그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140968"/>
            <a:ext cx="2466975" cy="1847850"/>
          </a:xfrm>
          <a:prstGeom prst="rect">
            <a:avLst/>
          </a:prstGeom>
        </p:spPr>
      </p:pic>
    </p:spTree>
    <p:extLst>
      <p:ext uri="{BB962C8B-B14F-4D97-AF65-F5344CB8AC3E}">
        <p14:creationId xmlns:p14="http://schemas.microsoft.com/office/powerpoint/2010/main" val="1985836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836712"/>
            <a:ext cx="8229600" cy="1066800"/>
          </a:xfrm>
        </p:spPr>
        <p:txBody>
          <a:bodyPr/>
          <a:lstStyle/>
          <a:p>
            <a:endParaRPr lang="ko-KR" altLang="en-US"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2000377280"/>
              </p:ext>
            </p:extLst>
          </p:nvPr>
        </p:nvGraphicFramePr>
        <p:xfrm>
          <a:off x="467544" y="2060845"/>
          <a:ext cx="8229600" cy="4457420"/>
        </p:xfrm>
        <a:graphic>
          <a:graphicData uri="http://schemas.openxmlformats.org/drawingml/2006/table">
            <a:tbl>
              <a:tblPr>
                <a:tableStyleId>{5C22544A-7EE6-4342-B048-85BDC9FD1C3A}</a:tableStyleId>
              </a:tblPr>
              <a:tblGrid>
                <a:gridCol w="4498299"/>
                <a:gridCol w="3731301"/>
              </a:tblGrid>
              <a:tr h="405220">
                <a:tc>
                  <a:txBody>
                    <a:bodyPr/>
                    <a:lstStyle/>
                    <a:p>
                      <a:pPr algn="ctr">
                        <a:lnSpc>
                          <a:spcPct val="115000"/>
                        </a:lnSpc>
                        <a:spcAft>
                          <a:spcPts val="0"/>
                        </a:spcAft>
                      </a:pPr>
                      <a:r>
                        <a:rPr lang="de-DE" sz="1100" dirty="0">
                          <a:effectLst/>
                        </a:rPr>
                        <a:t>UK</a:t>
                      </a:r>
                      <a:endParaRPr lang="ko-KR" sz="1100" dirty="0">
                        <a:effectLst/>
                        <a:latin typeface="Calibri"/>
                        <a:ea typeface="맑은 고딕"/>
                        <a:cs typeface="Times New Roman"/>
                      </a:endParaRPr>
                    </a:p>
                  </a:txBody>
                  <a:tcPr marL="68580" marR="68580" marT="0" marB="0"/>
                </a:tc>
                <a:tc>
                  <a:txBody>
                    <a:bodyPr/>
                    <a:lstStyle/>
                    <a:p>
                      <a:pPr algn="ctr">
                        <a:lnSpc>
                          <a:spcPct val="115000"/>
                        </a:lnSpc>
                        <a:spcAft>
                          <a:spcPts val="0"/>
                        </a:spcAft>
                      </a:pPr>
                      <a:r>
                        <a:rPr lang="de-DE" sz="1100">
                          <a:effectLst/>
                        </a:rPr>
                        <a:t>USA</a:t>
                      </a:r>
                      <a:endParaRPr lang="ko-KR" sz="110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dirty="0">
                          <a:effectLst/>
                        </a:rPr>
                        <a:t>1-autumn</a:t>
                      </a:r>
                      <a:endParaRPr lang="ko-KR" sz="1100" dirty="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dirty="0">
                          <a:effectLst/>
                        </a:rPr>
                        <a:t> </a:t>
                      </a:r>
                      <a:endParaRPr lang="ko-KR" sz="1100" dirty="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dirty="0">
                          <a:effectLst/>
                        </a:rPr>
                        <a:t>2-the cinema</a:t>
                      </a:r>
                      <a:endParaRPr lang="ko-KR" sz="1100" dirty="0">
                        <a:effectLst/>
                        <a:latin typeface="Calibri"/>
                        <a:ea typeface="맑은 고딕"/>
                        <a:cs typeface="Times New Roman"/>
                      </a:endParaRPr>
                    </a:p>
                  </a:txBody>
                  <a:tcPr marL="68580" marR="68580" marT="0" marB="0"/>
                </a:tc>
                <a:tc>
                  <a:txBody>
                    <a:bodyPr/>
                    <a:lstStyle/>
                    <a:p>
                      <a:pPr algn="l">
                        <a:lnSpc>
                          <a:spcPct val="115000"/>
                        </a:lnSpc>
                        <a:spcAft>
                          <a:spcPts val="0"/>
                        </a:spcAft>
                      </a:pPr>
                      <a:endParaRPr lang="ko-KR" sz="1100" dirty="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a:effectLst/>
                        </a:rPr>
                        <a:t>3-lorry</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endParaRPr lang="ko-KR" sz="1100" dirty="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a:effectLst/>
                        </a:rPr>
                        <a:t>4-main road</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dirty="0">
                          <a:effectLst/>
                        </a:rPr>
                        <a:t> </a:t>
                      </a:r>
                      <a:endParaRPr lang="ko-KR" sz="1100" dirty="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a:effectLst/>
                        </a:rPr>
                        <a:t>5-motorway</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dirty="0">
                          <a:effectLst/>
                        </a:rPr>
                        <a:t> </a:t>
                      </a:r>
                      <a:endParaRPr lang="ko-KR" sz="1100" dirty="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a:effectLst/>
                        </a:rPr>
                        <a:t>6-tube/underground</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endParaRPr lang="ko-KR" sz="1100" dirty="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a:effectLst/>
                        </a:rPr>
                        <a:t>7-chemist’s</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dirty="0">
                          <a:effectLst/>
                        </a:rPr>
                        <a:t> </a:t>
                      </a:r>
                      <a:endParaRPr lang="ko-KR" sz="1100" dirty="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a:effectLst/>
                        </a:rPr>
                        <a:t>8-flat</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dirty="0">
                          <a:effectLst/>
                        </a:rPr>
                        <a:t> </a:t>
                      </a:r>
                      <a:endParaRPr lang="ko-KR" sz="1100" dirty="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a:effectLst/>
                        </a:rPr>
                        <a:t>9-lift</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dirty="0">
                          <a:effectLst/>
                        </a:rPr>
                        <a:t> </a:t>
                      </a:r>
                      <a:endParaRPr lang="ko-KR" sz="1100" dirty="0">
                        <a:effectLst/>
                        <a:latin typeface="Calibri"/>
                        <a:ea typeface="맑은 고딕"/>
                        <a:cs typeface="Times New Roman"/>
                      </a:endParaRPr>
                    </a:p>
                  </a:txBody>
                  <a:tcPr marL="68580" marR="68580" marT="0" marB="0"/>
                </a:tc>
              </a:tr>
              <a:tr h="405220">
                <a:tc>
                  <a:txBody>
                    <a:bodyPr/>
                    <a:lstStyle/>
                    <a:p>
                      <a:pPr algn="l">
                        <a:lnSpc>
                          <a:spcPct val="115000"/>
                        </a:lnSpc>
                        <a:spcAft>
                          <a:spcPts val="0"/>
                        </a:spcAft>
                      </a:pPr>
                      <a:r>
                        <a:rPr lang="en-GB" sz="1100" dirty="0">
                          <a:effectLst/>
                        </a:rPr>
                        <a:t>10-sweets</a:t>
                      </a:r>
                      <a:endParaRPr lang="ko-KR" sz="1100" dirty="0">
                        <a:effectLst/>
                        <a:latin typeface="Calibri"/>
                        <a:ea typeface="맑은 고딕"/>
                        <a:cs typeface="Times New Roman"/>
                      </a:endParaRPr>
                    </a:p>
                  </a:txBody>
                  <a:tcPr marL="68580" marR="68580" marT="0" marB="0"/>
                </a:tc>
                <a:tc>
                  <a:txBody>
                    <a:bodyPr/>
                    <a:lstStyle/>
                    <a:p>
                      <a:pPr algn="l">
                        <a:lnSpc>
                          <a:spcPct val="115000"/>
                        </a:lnSpc>
                        <a:spcAft>
                          <a:spcPts val="0"/>
                        </a:spcAft>
                      </a:pPr>
                      <a:endParaRPr lang="ko-KR" sz="1100" dirty="0">
                        <a:effectLst/>
                        <a:latin typeface="Calibri"/>
                        <a:ea typeface="맑은 고딕"/>
                        <a:cs typeface="Times New Roman"/>
                      </a:endParaRPr>
                    </a:p>
                  </a:txBody>
                  <a:tcPr marL="68580" marR="68580" marT="0" marB="0"/>
                </a:tc>
              </a:tr>
            </a:tbl>
          </a:graphicData>
        </a:graphic>
      </p:graphicFrame>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052736"/>
            <a:ext cx="403860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425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871761"/>
            <a:ext cx="8229600" cy="1066800"/>
          </a:xfrm>
        </p:spPr>
        <p:txBody>
          <a:bodyPr/>
          <a:lstStyle/>
          <a:p>
            <a:endParaRPr lang="ko-KR" altLang="en-US" dirty="0"/>
          </a:p>
        </p:txBody>
      </p:sp>
      <p:graphicFrame>
        <p:nvGraphicFramePr>
          <p:cNvPr id="5" name="내용 개체 틀 4"/>
          <p:cNvGraphicFramePr>
            <a:graphicFrameLocks noGrp="1"/>
          </p:cNvGraphicFramePr>
          <p:nvPr>
            <p:ph idx="1"/>
            <p:extLst>
              <p:ext uri="{D42A27DB-BD31-4B8C-83A1-F6EECF244321}">
                <p14:modId xmlns:p14="http://schemas.microsoft.com/office/powerpoint/2010/main" val="2056354324"/>
              </p:ext>
            </p:extLst>
          </p:nvPr>
        </p:nvGraphicFramePr>
        <p:xfrm>
          <a:off x="395536" y="2420888"/>
          <a:ext cx="8229600" cy="4248470"/>
        </p:xfrm>
        <a:graphic>
          <a:graphicData uri="http://schemas.openxmlformats.org/drawingml/2006/table">
            <a:tbl>
              <a:tblPr>
                <a:tableStyleId>{5C22544A-7EE6-4342-B048-85BDC9FD1C3A}</a:tableStyleId>
              </a:tblPr>
              <a:tblGrid>
                <a:gridCol w="4498299"/>
                <a:gridCol w="3731301"/>
              </a:tblGrid>
              <a:tr h="424847">
                <a:tc>
                  <a:txBody>
                    <a:bodyPr/>
                    <a:lstStyle/>
                    <a:p>
                      <a:pPr algn="l">
                        <a:lnSpc>
                          <a:spcPct val="115000"/>
                        </a:lnSpc>
                        <a:spcAft>
                          <a:spcPts val="0"/>
                        </a:spcAft>
                      </a:pPr>
                      <a:r>
                        <a:rPr lang="en-GB" sz="1100" dirty="0">
                          <a:effectLst/>
                        </a:rPr>
                        <a:t>11- chips</a:t>
                      </a:r>
                      <a:endParaRPr lang="ko-KR" sz="1100" dirty="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a:effectLst/>
                        </a:rPr>
                        <a:t> </a:t>
                      </a:r>
                      <a:endParaRPr lang="ko-KR" sz="1100">
                        <a:effectLst/>
                        <a:latin typeface="Calibri"/>
                        <a:ea typeface="맑은 고딕"/>
                        <a:cs typeface="Times New Roman"/>
                      </a:endParaRPr>
                    </a:p>
                  </a:txBody>
                  <a:tcPr marL="68580" marR="68580" marT="0" marB="0"/>
                </a:tc>
              </a:tr>
              <a:tr h="424847">
                <a:tc>
                  <a:txBody>
                    <a:bodyPr/>
                    <a:lstStyle/>
                    <a:p>
                      <a:pPr algn="l">
                        <a:lnSpc>
                          <a:spcPct val="115000"/>
                        </a:lnSpc>
                        <a:spcAft>
                          <a:spcPts val="0"/>
                        </a:spcAft>
                      </a:pPr>
                      <a:r>
                        <a:rPr lang="en-GB" sz="1100">
                          <a:effectLst/>
                        </a:rPr>
                        <a:t>12-crisps</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a:effectLst/>
                        </a:rPr>
                        <a:t> </a:t>
                      </a:r>
                      <a:endParaRPr lang="ko-KR" sz="1100">
                        <a:effectLst/>
                        <a:latin typeface="Calibri"/>
                        <a:ea typeface="맑은 고딕"/>
                        <a:cs typeface="Times New Roman"/>
                      </a:endParaRPr>
                    </a:p>
                  </a:txBody>
                  <a:tcPr marL="68580" marR="68580" marT="0" marB="0"/>
                </a:tc>
              </a:tr>
              <a:tr h="424847">
                <a:tc>
                  <a:txBody>
                    <a:bodyPr/>
                    <a:lstStyle/>
                    <a:p>
                      <a:pPr algn="l">
                        <a:lnSpc>
                          <a:spcPct val="115000"/>
                        </a:lnSpc>
                        <a:spcAft>
                          <a:spcPts val="0"/>
                        </a:spcAft>
                      </a:pPr>
                      <a:r>
                        <a:rPr lang="en-GB" sz="1100">
                          <a:effectLst/>
                        </a:rPr>
                        <a:t>13-tin</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a:effectLst/>
                        </a:rPr>
                        <a:t> </a:t>
                      </a:r>
                      <a:endParaRPr lang="ko-KR" sz="1100">
                        <a:effectLst/>
                        <a:latin typeface="Calibri"/>
                        <a:ea typeface="맑은 고딕"/>
                        <a:cs typeface="Times New Roman"/>
                      </a:endParaRPr>
                    </a:p>
                  </a:txBody>
                  <a:tcPr marL="68580" marR="68580" marT="0" marB="0"/>
                </a:tc>
              </a:tr>
              <a:tr h="424847">
                <a:tc>
                  <a:txBody>
                    <a:bodyPr/>
                    <a:lstStyle/>
                    <a:p>
                      <a:pPr algn="l">
                        <a:lnSpc>
                          <a:spcPct val="115000"/>
                        </a:lnSpc>
                        <a:spcAft>
                          <a:spcPts val="0"/>
                        </a:spcAft>
                      </a:pPr>
                      <a:r>
                        <a:rPr lang="en-GB" sz="1100">
                          <a:effectLst/>
                        </a:rPr>
                        <a:t>14-fridge</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a:effectLst/>
                        </a:rPr>
                        <a:t> </a:t>
                      </a:r>
                      <a:endParaRPr lang="ko-KR" sz="1100">
                        <a:effectLst/>
                        <a:latin typeface="Calibri"/>
                        <a:ea typeface="맑은 고딕"/>
                        <a:cs typeface="Times New Roman"/>
                      </a:endParaRPr>
                    </a:p>
                  </a:txBody>
                  <a:tcPr marL="68580" marR="68580" marT="0" marB="0"/>
                </a:tc>
              </a:tr>
              <a:tr h="424847">
                <a:tc>
                  <a:txBody>
                    <a:bodyPr/>
                    <a:lstStyle/>
                    <a:p>
                      <a:pPr algn="l">
                        <a:lnSpc>
                          <a:spcPct val="115000"/>
                        </a:lnSpc>
                        <a:spcAft>
                          <a:spcPts val="0"/>
                        </a:spcAft>
                      </a:pPr>
                      <a:r>
                        <a:rPr lang="en-GB" sz="1100">
                          <a:effectLst/>
                        </a:rPr>
                        <a:t>15-wardrobe</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endParaRPr lang="en-GB" sz="1100">
                        <a:effectLst/>
                        <a:latin typeface="Calibri"/>
                        <a:ea typeface="맑은 고딕"/>
                        <a:cs typeface="Times New Roman"/>
                      </a:endParaRPr>
                    </a:p>
                  </a:txBody>
                  <a:tcPr marL="68580" marR="68580" marT="0" marB="0"/>
                </a:tc>
              </a:tr>
              <a:tr h="424847">
                <a:tc>
                  <a:txBody>
                    <a:bodyPr/>
                    <a:lstStyle/>
                    <a:p>
                      <a:pPr algn="l">
                        <a:lnSpc>
                          <a:spcPct val="115000"/>
                        </a:lnSpc>
                        <a:spcAft>
                          <a:spcPts val="0"/>
                        </a:spcAft>
                      </a:pPr>
                      <a:r>
                        <a:rPr lang="en-GB" sz="1100">
                          <a:effectLst/>
                        </a:rPr>
                        <a:t>16-holiday</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a:effectLst/>
                        </a:rPr>
                        <a:t> </a:t>
                      </a:r>
                      <a:endParaRPr lang="ko-KR" sz="1100">
                        <a:effectLst/>
                        <a:latin typeface="Calibri"/>
                        <a:ea typeface="맑은 고딕"/>
                        <a:cs typeface="Times New Roman"/>
                      </a:endParaRPr>
                    </a:p>
                  </a:txBody>
                  <a:tcPr marL="68580" marR="68580" marT="0" marB="0"/>
                </a:tc>
              </a:tr>
              <a:tr h="424847">
                <a:tc>
                  <a:txBody>
                    <a:bodyPr/>
                    <a:lstStyle/>
                    <a:p>
                      <a:pPr algn="l">
                        <a:lnSpc>
                          <a:spcPct val="115000"/>
                        </a:lnSpc>
                        <a:spcAft>
                          <a:spcPts val="0"/>
                        </a:spcAft>
                      </a:pPr>
                      <a:r>
                        <a:rPr lang="en-GB" sz="1100">
                          <a:effectLst/>
                        </a:rPr>
                        <a:t>17-jumper</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a:effectLst/>
                        </a:rPr>
                        <a:t> </a:t>
                      </a:r>
                      <a:endParaRPr lang="ko-KR" sz="1100">
                        <a:effectLst/>
                        <a:latin typeface="Calibri"/>
                        <a:ea typeface="맑은 고딕"/>
                        <a:cs typeface="Times New Roman"/>
                      </a:endParaRPr>
                    </a:p>
                  </a:txBody>
                  <a:tcPr marL="68580" marR="68580" marT="0" marB="0"/>
                </a:tc>
              </a:tr>
              <a:tr h="424847">
                <a:tc>
                  <a:txBody>
                    <a:bodyPr/>
                    <a:lstStyle/>
                    <a:p>
                      <a:pPr algn="l">
                        <a:lnSpc>
                          <a:spcPct val="115000"/>
                        </a:lnSpc>
                        <a:spcAft>
                          <a:spcPts val="0"/>
                        </a:spcAft>
                      </a:pPr>
                      <a:r>
                        <a:rPr lang="en-GB" sz="1100">
                          <a:effectLst/>
                        </a:rPr>
                        <a:t>18- rubbish</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a:effectLst/>
                        </a:rPr>
                        <a:t> </a:t>
                      </a:r>
                      <a:endParaRPr lang="ko-KR" sz="1100">
                        <a:effectLst/>
                        <a:latin typeface="Calibri"/>
                        <a:ea typeface="맑은 고딕"/>
                        <a:cs typeface="Times New Roman"/>
                      </a:endParaRPr>
                    </a:p>
                  </a:txBody>
                  <a:tcPr marL="68580" marR="68580" marT="0" marB="0"/>
                </a:tc>
              </a:tr>
              <a:tr h="424847">
                <a:tc>
                  <a:txBody>
                    <a:bodyPr/>
                    <a:lstStyle/>
                    <a:p>
                      <a:pPr algn="l">
                        <a:lnSpc>
                          <a:spcPct val="115000"/>
                        </a:lnSpc>
                        <a:spcAft>
                          <a:spcPts val="0"/>
                        </a:spcAft>
                      </a:pPr>
                      <a:r>
                        <a:rPr lang="en-GB" sz="1100">
                          <a:effectLst/>
                        </a:rPr>
                        <a:t>19-nappies</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a:effectLst/>
                        </a:rPr>
                        <a:t> </a:t>
                      </a:r>
                      <a:endParaRPr lang="ko-KR" sz="1100">
                        <a:effectLst/>
                        <a:latin typeface="Calibri"/>
                        <a:ea typeface="맑은 고딕"/>
                        <a:cs typeface="Times New Roman"/>
                      </a:endParaRPr>
                    </a:p>
                  </a:txBody>
                  <a:tcPr marL="68580" marR="68580" marT="0" marB="0"/>
                </a:tc>
              </a:tr>
              <a:tr h="424847">
                <a:tc>
                  <a:txBody>
                    <a:bodyPr/>
                    <a:lstStyle/>
                    <a:p>
                      <a:pPr algn="l">
                        <a:lnSpc>
                          <a:spcPct val="115000"/>
                        </a:lnSpc>
                        <a:spcAft>
                          <a:spcPts val="0"/>
                        </a:spcAft>
                      </a:pPr>
                      <a:r>
                        <a:rPr lang="en-GB" sz="1100">
                          <a:effectLst/>
                        </a:rPr>
                        <a:t>20-petrol</a:t>
                      </a:r>
                      <a:endParaRPr lang="ko-KR" sz="1100">
                        <a:effectLst/>
                        <a:latin typeface="Calibri"/>
                        <a:ea typeface="맑은 고딕"/>
                        <a:cs typeface="Times New Roman"/>
                      </a:endParaRPr>
                    </a:p>
                  </a:txBody>
                  <a:tcPr marL="68580" marR="68580" marT="0" marB="0"/>
                </a:tc>
                <a:tc>
                  <a:txBody>
                    <a:bodyPr/>
                    <a:lstStyle/>
                    <a:p>
                      <a:pPr algn="l">
                        <a:lnSpc>
                          <a:spcPct val="115000"/>
                        </a:lnSpc>
                        <a:spcAft>
                          <a:spcPts val="0"/>
                        </a:spcAft>
                      </a:pPr>
                      <a:r>
                        <a:rPr lang="en-GB" sz="1100" dirty="0">
                          <a:effectLst/>
                        </a:rPr>
                        <a:t> </a:t>
                      </a:r>
                      <a:endParaRPr lang="ko-KR" sz="1100" dirty="0">
                        <a:effectLst/>
                        <a:latin typeface="Calibri"/>
                        <a:ea typeface="맑은 고딕"/>
                        <a:cs typeface="Times New Roman"/>
                      </a:endParaRPr>
                    </a:p>
                  </a:txBody>
                  <a:tcPr marL="68580" marR="68580" marT="0" marB="0"/>
                </a:tc>
              </a:tr>
            </a:tbl>
          </a:graphicData>
        </a:graphic>
      </p:graphicFrame>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052736"/>
            <a:ext cx="403860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2681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764704"/>
            <a:ext cx="8229600" cy="1066800"/>
          </a:xfrm>
        </p:spPr>
        <p:txBody>
          <a:bodyPr/>
          <a:lstStyle/>
          <a:p>
            <a:pPr algn="ctr"/>
            <a:r>
              <a:rPr lang="en-US" altLang="ko-KR" dirty="0" smtClean="0"/>
              <a:t>British English</a:t>
            </a:r>
            <a:endParaRPr lang="ko-KR" altLang="en-US" dirty="0"/>
          </a:p>
        </p:txBody>
      </p:sp>
      <p:sp>
        <p:nvSpPr>
          <p:cNvPr id="3" name="내용 개체 틀 2"/>
          <p:cNvSpPr>
            <a:spLocks noGrp="1"/>
          </p:cNvSpPr>
          <p:nvPr>
            <p:ph idx="1"/>
          </p:nvPr>
        </p:nvSpPr>
        <p:spPr>
          <a:xfrm>
            <a:off x="457200" y="1700808"/>
            <a:ext cx="8229600" cy="4873728"/>
          </a:xfrm>
        </p:spPr>
        <p:txBody>
          <a:bodyPr>
            <a:normAutofit/>
          </a:bodyPr>
          <a:lstStyle/>
          <a:p>
            <a:pPr marL="109728" indent="0">
              <a:buNone/>
            </a:pPr>
            <a:r>
              <a:rPr lang="en-US" altLang="ko-KR" dirty="0"/>
              <a:t>1. How was your football game?</a:t>
            </a:r>
            <a:endParaRPr lang="ko-KR" altLang="ko-KR" dirty="0"/>
          </a:p>
          <a:p>
            <a:pPr marL="109728" indent="0">
              <a:buNone/>
            </a:pPr>
            <a:r>
              <a:rPr lang="en-US" altLang="ko-KR" dirty="0"/>
              <a:t>Oh, we won. I feel </a:t>
            </a:r>
            <a:r>
              <a:rPr lang="en-US" altLang="ko-KR" dirty="0" smtClean="0"/>
              <a:t>so _</a:t>
            </a:r>
            <a:r>
              <a:rPr lang="en-US" altLang="ko-KR" dirty="0" err="1" smtClean="0">
                <a:solidFill>
                  <a:srgbClr val="FF0000"/>
                </a:solidFill>
              </a:rPr>
              <a:t>knackered</a:t>
            </a:r>
            <a:r>
              <a:rPr lang="en-US" altLang="ko-KR" dirty="0" err="1" smtClean="0"/>
              <a:t>__though</a:t>
            </a:r>
            <a:r>
              <a:rPr lang="en-US" altLang="ko-KR" dirty="0"/>
              <a:t>.</a:t>
            </a:r>
            <a:endParaRPr lang="ko-KR" altLang="ko-KR" dirty="0"/>
          </a:p>
          <a:p>
            <a:pPr marL="109728" indent="0">
              <a:buNone/>
            </a:pPr>
            <a:r>
              <a:rPr lang="en-US" altLang="ko-KR" dirty="0"/>
              <a:t>2. Where are you going?</a:t>
            </a:r>
            <a:endParaRPr lang="ko-KR" altLang="ko-KR" dirty="0"/>
          </a:p>
          <a:p>
            <a:pPr marL="109728" indent="0">
              <a:buNone/>
            </a:pPr>
            <a:r>
              <a:rPr lang="en-US" altLang="ko-KR" dirty="0"/>
              <a:t>I’m off to buy a packet of </a:t>
            </a:r>
            <a:r>
              <a:rPr lang="en-US" altLang="ko-KR" dirty="0" smtClean="0"/>
              <a:t>__</a:t>
            </a:r>
            <a:r>
              <a:rPr lang="en-US" altLang="ko-KR" dirty="0" smtClean="0">
                <a:solidFill>
                  <a:srgbClr val="FF0000"/>
                </a:solidFill>
              </a:rPr>
              <a:t>fags</a:t>
            </a:r>
            <a:r>
              <a:rPr lang="en-US" altLang="ko-KR" dirty="0" smtClean="0"/>
              <a:t>____.</a:t>
            </a:r>
            <a:endParaRPr lang="ko-KR" altLang="ko-KR" dirty="0"/>
          </a:p>
          <a:p>
            <a:pPr marL="109728" indent="0">
              <a:buNone/>
            </a:pPr>
            <a:r>
              <a:rPr lang="en-US" altLang="ko-KR" dirty="0"/>
              <a:t>3. Mommy I need to pee now.</a:t>
            </a:r>
            <a:endParaRPr lang="ko-KR" altLang="ko-KR" dirty="0"/>
          </a:p>
          <a:p>
            <a:pPr marL="109728" indent="0">
              <a:buNone/>
            </a:pPr>
            <a:r>
              <a:rPr lang="en-US" altLang="ko-KR" dirty="0"/>
              <a:t>Hang on, I’m looking for </a:t>
            </a:r>
            <a:r>
              <a:rPr lang="en-US" altLang="ko-KR" dirty="0" smtClean="0"/>
              <a:t>the  ___</a:t>
            </a:r>
            <a:r>
              <a:rPr lang="en-US" altLang="ko-KR" dirty="0" smtClean="0">
                <a:solidFill>
                  <a:srgbClr val="FF0000"/>
                </a:solidFill>
              </a:rPr>
              <a:t>loo</a:t>
            </a:r>
            <a:r>
              <a:rPr lang="en-US" altLang="ko-KR" dirty="0" smtClean="0"/>
              <a:t>_____.</a:t>
            </a:r>
            <a:endParaRPr lang="ko-KR" altLang="ko-KR" dirty="0"/>
          </a:p>
          <a:p>
            <a:pPr marL="109728" indent="0">
              <a:buNone/>
            </a:pPr>
            <a:r>
              <a:rPr lang="en-US" altLang="ko-KR" dirty="0"/>
              <a:t>4. What does your father do for living?</a:t>
            </a:r>
            <a:endParaRPr lang="ko-KR" altLang="ko-KR" dirty="0"/>
          </a:p>
          <a:p>
            <a:pPr marL="109728" indent="0">
              <a:buNone/>
            </a:pPr>
            <a:r>
              <a:rPr lang="en-US" altLang="ko-KR" dirty="0"/>
              <a:t>He’s a </a:t>
            </a:r>
            <a:r>
              <a:rPr lang="en-US" altLang="ko-KR" dirty="0" smtClean="0"/>
              <a:t>___</a:t>
            </a:r>
            <a:r>
              <a:rPr lang="en-US" altLang="ko-KR" dirty="0" smtClean="0">
                <a:solidFill>
                  <a:srgbClr val="FF0000"/>
                </a:solidFill>
              </a:rPr>
              <a:t>barrister</a:t>
            </a:r>
            <a:r>
              <a:rPr lang="en-US" altLang="ko-KR" dirty="0" smtClean="0"/>
              <a:t>_________________.</a:t>
            </a:r>
            <a:endParaRPr lang="ko-KR" altLang="ko-KR" dirty="0"/>
          </a:p>
          <a:p>
            <a:pPr marL="109728" indent="0">
              <a:buNone/>
            </a:pPr>
            <a:r>
              <a:rPr lang="en-US" altLang="ko-KR" dirty="0"/>
              <a:t>5. Here is your birthday present.</a:t>
            </a:r>
            <a:endParaRPr lang="ko-KR" altLang="ko-KR" dirty="0"/>
          </a:p>
          <a:p>
            <a:pPr marL="109728" indent="0">
              <a:buNone/>
            </a:pPr>
            <a:r>
              <a:rPr lang="en-US" altLang="ko-KR" dirty="0" smtClean="0"/>
              <a:t>___</a:t>
            </a:r>
            <a:r>
              <a:rPr lang="en-US" altLang="ko-KR" dirty="0" smtClean="0">
                <a:solidFill>
                  <a:srgbClr val="FF0000"/>
                </a:solidFill>
              </a:rPr>
              <a:t>Cheers/Ta.</a:t>
            </a:r>
            <a:r>
              <a:rPr lang="en-US" altLang="ko-KR" dirty="0" smtClean="0"/>
              <a:t>_______________________.</a:t>
            </a:r>
            <a:endParaRPr lang="ko-KR" altLang="ko-KR" dirty="0"/>
          </a:p>
          <a:p>
            <a:pPr marL="109728" indent="0">
              <a:buNone/>
            </a:pPr>
            <a:endParaRPr lang="ko-KR" altLang="en-US" dirty="0"/>
          </a:p>
        </p:txBody>
      </p:sp>
    </p:spTree>
    <p:extLst>
      <p:ext uri="{BB962C8B-B14F-4D97-AF65-F5344CB8AC3E}">
        <p14:creationId xmlns:p14="http://schemas.microsoft.com/office/powerpoint/2010/main" val="73083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692696"/>
            <a:ext cx="8229600" cy="1066800"/>
          </a:xfrm>
        </p:spPr>
        <p:txBody>
          <a:bodyPr/>
          <a:lstStyle/>
          <a:p>
            <a:pPr algn="ctr"/>
            <a:r>
              <a:rPr lang="en-US" altLang="ko-KR" b="1" dirty="0"/>
              <a:t>British English</a:t>
            </a:r>
            <a:endParaRPr lang="ko-KR" altLang="en-US" b="1" dirty="0"/>
          </a:p>
        </p:txBody>
      </p:sp>
      <p:sp>
        <p:nvSpPr>
          <p:cNvPr id="3" name="내용 개체 틀 2"/>
          <p:cNvSpPr>
            <a:spLocks noGrp="1"/>
          </p:cNvSpPr>
          <p:nvPr>
            <p:ph idx="1"/>
          </p:nvPr>
        </p:nvSpPr>
        <p:spPr>
          <a:xfrm>
            <a:off x="457200" y="1772816"/>
            <a:ext cx="8229600" cy="4801720"/>
          </a:xfrm>
        </p:spPr>
        <p:txBody>
          <a:bodyPr>
            <a:normAutofit fontScale="92500" lnSpcReduction="10000"/>
          </a:bodyPr>
          <a:lstStyle/>
          <a:p>
            <a:pPr marL="109728" indent="0">
              <a:buNone/>
            </a:pPr>
            <a:r>
              <a:rPr lang="en-US" altLang="ko-KR" dirty="0"/>
              <a:t>6. Please come home by 5pm for </a:t>
            </a:r>
            <a:r>
              <a:rPr lang="en-US" altLang="ko-KR" dirty="0" smtClean="0"/>
              <a:t>_ </a:t>
            </a:r>
            <a:r>
              <a:rPr lang="en-US" altLang="ko-KR" dirty="0" smtClean="0">
                <a:solidFill>
                  <a:srgbClr val="FF0000"/>
                </a:solidFill>
              </a:rPr>
              <a:t>tea</a:t>
            </a:r>
            <a:r>
              <a:rPr lang="en-US" altLang="ko-KR" dirty="0" smtClean="0"/>
              <a:t>________.</a:t>
            </a:r>
            <a:endParaRPr lang="ko-KR" altLang="ko-KR" dirty="0"/>
          </a:p>
          <a:p>
            <a:pPr marL="109728" indent="0">
              <a:buNone/>
            </a:pPr>
            <a:r>
              <a:rPr lang="en-US" altLang="ko-KR" dirty="0"/>
              <a:t>Can I just get a big mac instead?</a:t>
            </a:r>
            <a:endParaRPr lang="ko-KR" altLang="ko-KR" dirty="0"/>
          </a:p>
          <a:p>
            <a:pPr marL="109728" indent="0">
              <a:buNone/>
            </a:pPr>
            <a:r>
              <a:rPr lang="en-US" altLang="ko-KR" dirty="0"/>
              <a:t>7. This </a:t>
            </a:r>
            <a:r>
              <a:rPr lang="en-US" altLang="ko-KR" dirty="0" smtClean="0"/>
              <a:t>__</a:t>
            </a:r>
            <a:r>
              <a:rPr lang="en-US" altLang="ko-KR" dirty="0" smtClean="0">
                <a:solidFill>
                  <a:srgbClr val="FF0000"/>
                </a:solidFill>
              </a:rPr>
              <a:t>queue</a:t>
            </a:r>
            <a:r>
              <a:rPr lang="en-US" altLang="ko-KR" dirty="0" smtClean="0"/>
              <a:t>________ </a:t>
            </a:r>
            <a:r>
              <a:rPr lang="en-US" altLang="ko-KR" dirty="0"/>
              <a:t>is very long.</a:t>
            </a:r>
            <a:endParaRPr lang="ko-KR" altLang="ko-KR" dirty="0"/>
          </a:p>
          <a:p>
            <a:pPr marL="109728" indent="0">
              <a:buNone/>
            </a:pPr>
            <a:r>
              <a:rPr lang="en-US" altLang="ko-KR" dirty="0"/>
              <a:t>I know, I’ve been waiting for over 40 minutes.</a:t>
            </a:r>
            <a:endParaRPr lang="ko-KR" altLang="ko-KR" dirty="0"/>
          </a:p>
          <a:p>
            <a:pPr marL="109728" indent="0">
              <a:buNone/>
            </a:pPr>
            <a:r>
              <a:rPr lang="en-US" altLang="ko-KR" dirty="0"/>
              <a:t>8. How much was your necklace?</a:t>
            </a:r>
            <a:endParaRPr lang="ko-KR" altLang="ko-KR" dirty="0"/>
          </a:p>
          <a:p>
            <a:pPr marL="109728" indent="0">
              <a:buNone/>
            </a:pPr>
            <a:r>
              <a:rPr lang="en-US" altLang="ko-KR" dirty="0"/>
              <a:t>It wasn’t that </a:t>
            </a:r>
            <a:r>
              <a:rPr lang="en-US" altLang="ko-KR" dirty="0" smtClean="0"/>
              <a:t>__</a:t>
            </a:r>
            <a:r>
              <a:rPr lang="en-US" altLang="ko-KR" dirty="0" smtClean="0">
                <a:solidFill>
                  <a:srgbClr val="FF0000"/>
                </a:solidFill>
              </a:rPr>
              <a:t>dear</a:t>
            </a:r>
            <a:r>
              <a:rPr lang="en-US" altLang="ko-KR" dirty="0" smtClean="0"/>
              <a:t>____, </a:t>
            </a:r>
            <a:r>
              <a:rPr lang="en-US" altLang="ko-KR" dirty="0"/>
              <a:t>only about 30 </a:t>
            </a:r>
            <a:r>
              <a:rPr lang="en-US" altLang="ko-KR" dirty="0" smtClean="0">
                <a:solidFill>
                  <a:srgbClr val="FF0000"/>
                </a:solidFill>
              </a:rPr>
              <a:t> </a:t>
            </a:r>
            <a:r>
              <a:rPr lang="en-US" altLang="ko-KR" dirty="0" err="1" smtClean="0">
                <a:solidFill>
                  <a:srgbClr val="FF0000"/>
                </a:solidFill>
              </a:rPr>
              <a:t>quids</a:t>
            </a:r>
            <a:r>
              <a:rPr lang="en-US" altLang="ko-KR" dirty="0" smtClean="0"/>
              <a:t>_.</a:t>
            </a:r>
            <a:endParaRPr lang="ko-KR" altLang="ko-KR" dirty="0"/>
          </a:p>
          <a:p>
            <a:pPr marL="109728" indent="0">
              <a:buNone/>
            </a:pPr>
            <a:r>
              <a:rPr lang="en-US" altLang="ko-KR" dirty="0"/>
              <a:t>9. Good morning </a:t>
            </a:r>
            <a:r>
              <a:rPr lang="en-US" altLang="ko-KR" dirty="0" smtClean="0"/>
              <a:t>_</a:t>
            </a:r>
            <a:r>
              <a:rPr lang="en-US" altLang="ko-KR" dirty="0" smtClean="0">
                <a:solidFill>
                  <a:srgbClr val="FF0000"/>
                </a:solidFill>
              </a:rPr>
              <a:t>love</a:t>
            </a:r>
            <a:r>
              <a:rPr lang="en-US" altLang="ko-KR" dirty="0" smtClean="0"/>
              <a:t>___, </a:t>
            </a:r>
            <a:r>
              <a:rPr lang="en-US" altLang="ko-KR" dirty="0"/>
              <a:t>what can I get for you?</a:t>
            </a:r>
            <a:endParaRPr lang="ko-KR" altLang="ko-KR" dirty="0"/>
          </a:p>
          <a:p>
            <a:pPr marL="109728" indent="0">
              <a:buNone/>
            </a:pPr>
            <a:r>
              <a:rPr lang="en-US" altLang="ko-KR" dirty="0"/>
              <a:t>Can I have a cup of tea and a scone please?</a:t>
            </a:r>
            <a:endParaRPr lang="ko-KR" altLang="ko-KR" dirty="0"/>
          </a:p>
          <a:p>
            <a:pPr marL="109728" indent="0">
              <a:buNone/>
            </a:pPr>
            <a:r>
              <a:rPr lang="en-US" altLang="ko-KR" dirty="0"/>
              <a:t>10. Is Sam still in bed?</a:t>
            </a:r>
            <a:endParaRPr lang="ko-KR" altLang="ko-KR" dirty="0"/>
          </a:p>
          <a:p>
            <a:pPr marL="109728" indent="0">
              <a:buNone/>
            </a:pPr>
            <a:r>
              <a:rPr lang="en-US" altLang="ko-KR" dirty="0"/>
              <a:t>Yeah, he came home at 4am totally </a:t>
            </a:r>
            <a:r>
              <a:rPr lang="en-US" altLang="ko-KR" dirty="0" smtClean="0"/>
              <a:t>_</a:t>
            </a:r>
            <a:r>
              <a:rPr lang="en-US" altLang="ko-KR" dirty="0" smtClean="0">
                <a:solidFill>
                  <a:srgbClr val="FF0000"/>
                </a:solidFill>
              </a:rPr>
              <a:t>pissed</a:t>
            </a:r>
            <a:r>
              <a:rPr lang="en-US" altLang="ko-KR" dirty="0" smtClean="0"/>
              <a:t>______.</a:t>
            </a:r>
            <a:endParaRPr lang="ko-KR" altLang="ko-KR" dirty="0"/>
          </a:p>
          <a:p>
            <a:pPr marL="109728" indent="0">
              <a:buNone/>
            </a:pPr>
            <a:r>
              <a:rPr lang="en-US" altLang="ko-KR" dirty="0"/>
              <a:t>Where was he all night?</a:t>
            </a:r>
            <a:endParaRPr lang="ko-KR" altLang="ko-KR" dirty="0"/>
          </a:p>
          <a:p>
            <a:pPr marL="109728" indent="0">
              <a:buNone/>
            </a:pPr>
            <a:r>
              <a:rPr lang="en-US" altLang="ko-KR" dirty="0"/>
              <a:t>Probably one of the </a:t>
            </a:r>
            <a:r>
              <a:rPr lang="en-US" altLang="ko-KR" dirty="0" smtClean="0"/>
              <a:t>_</a:t>
            </a:r>
            <a:r>
              <a:rPr lang="en-US" altLang="ko-KR" dirty="0" smtClean="0">
                <a:solidFill>
                  <a:srgbClr val="FF0000"/>
                </a:solidFill>
              </a:rPr>
              <a:t>pubs</a:t>
            </a:r>
            <a:r>
              <a:rPr lang="en-US" altLang="ko-KR" dirty="0" smtClean="0"/>
              <a:t>____ </a:t>
            </a:r>
            <a:r>
              <a:rPr lang="en-US" altLang="ko-KR" dirty="0"/>
              <a:t>across the street</a:t>
            </a:r>
            <a:r>
              <a:rPr lang="en-US" altLang="ko-KR" dirty="0" smtClean="0"/>
              <a:t>.</a:t>
            </a:r>
            <a:endParaRPr lang="ko-KR" altLang="ko-KR" dirty="0"/>
          </a:p>
        </p:txBody>
      </p:sp>
    </p:spTree>
    <p:extLst>
      <p:ext uri="{BB962C8B-B14F-4D97-AF65-F5344CB8AC3E}">
        <p14:creationId xmlns:p14="http://schemas.microsoft.com/office/powerpoint/2010/main" val="331598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764704"/>
            <a:ext cx="8229600" cy="1066800"/>
          </a:xfrm>
        </p:spPr>
        <p:txBody>
          <a:bodyPr/>
          <a:lstStyle/>
          <a:p>
            <a:pPr algn="ctr"/>
            <a:r>
              <a:rPr lang="en-US" altLang="ko-KR" b="1" dirty="0"/>
              <a:t>British English</a:t>
            </a:r>
            <a:endParaRPr lang="ko-KR" altLang="en-US" dirty="0"/>
          </a:p>
        </p:txBody>
      </p:sp>
      <p:sp>
        <p:nvSpPr>
          <p:cNvPr id="3" name="내용 개체 틀 2"/>
          <p:cNvSpPr>
            <a:spLocks noGrp="1"/>
          </p:cNvSpPr>
          <p:nvPr>
            <p:ph idx="1"/>
          </p:nvPr>
        </p:nvSpPr>
        <p:spPr>
          <a:xfrm>
            <a:off x="467544" y="1916832"/>
            <a:ext cx="8229600" cy="4325112"/>
          </a:xfrm>
        </p:spPr>
        <p:txBody>
          <a:bodyPr>
            <a:normAutofit fontScale="62500" lnSpcReduction="20000"/>
          </a:bodyPr>
          <a:lstStyle/>
          <a:p>
            <a:pPr marL="109728" indent="0">
              <a:buNone/>
            </a:pPr>
            <a:r>
              <a:rPr lang="en-US" altLang="ko-KR" dirty="0"/>
              <a:t>11. </a:t>
            </a:r>
            <a:r>
              <a:rPr lang="en-US" altLang="ko-KR" dirty="0" smtClean="0">
                <a:solidFill>
                  <a:srgbClr val="FF0000"/>
                </a:solidFill>
              </a:rPr>
              <a:t>Blimey</a:t>
            </a:r>
            <a:r>
              <a:rPr lang="en-US" altLang="ko-KR" dirty="0" smtClean="0"/>
              <a:t>____, </a:t>
            </a:r>
            <a:r>
              <a:rPr lang="en-US" altLang="ko-KR" dirty="0"/>
              <a:t>can you please watch where you’re going?</a:t>
            </a:r>
            <a:endParaRPr lang="ko-KR" altLang="ko-KR" dirty="0"/>
          </a:p>
          <a:p>
            <a:pPr marL="109728" indent="0">
              <a:buNone/>
            </a:pPr>
            <a:r>
              <a:rPr lang="en-US" altLang="ko-KR" dirty="0"/>
              <a:t>Sorry, I didn’t see you.</a:t>
            </a:r>
            <a:endParaRPr lang="ko-KR" altLang="ko-KR" dirty="0"/>
          </a:p>
          <a:p>
            <a:pPr marL="109728" indent="0">
              <a:buNone/>
            </a:pPr>
            <a:r>
              <a:rPr lang="en-US" altLang="ko-KR" dirty="0"/>
              <a:t>12. How old is your baby? Can you bring him for lunch?</a:t>
            </a:r>
            <a:endParaRPr lang="ko-KR" altLang="ko-KR" dirty="0"/>
          </a:p>
          <a:p>
            <a:pPr marL="109728" indent="0">
              <a:buNone/>
            </a:pPr>
            <a:r>
              <a:rPr lang="en-US" altLang="ko-KR" dirty="0"/>
              <a:t>Yeah, sure. He stays pretty calm in his </a:t>
            </a:r>
            <a:r>
              <a:rPr lang="en-US" altLang="ko-KR" dirty="0" smtClean="0"/>
              <a:t>_</a:t>
            </a:r>
            <a:r>
              <a:rPr lang="en-US" altLang="ko-KR" dirty="0" smtClean="0">
                <a:solidFill>
                  <a:srgbClr val="FF0000"/>
                </a:solidFill>
              </a:rPr>
              <a:t>_pram</a:t>
            </a:r>
            <a:r>
              <a:rPr lang="en-US" altLang="ko-KR" dirty="0" smtClean="0"/>
              <a:t>___.</a:t>
            </a:r>
            <a:endParaRPr lang="ko-KR" altLang="ko-KR" dirty="0"/>
          </a:p>
          <a:p>
            <a:pPr marL="109728" indent="0">
              <a:buNone/>
            </a:pPr>
            <a:r>
              <a:rPr lang="en-US" altLang="ko-KR" dirty="0"/>
              <a:t>13. Did your husband get promoted?</a:t>
            </a:r>
            <a:endParaRPr lang="ko-KR" altLang="ko-KR" dirty="0"/>
          </a:p>
          <a:p>
            <a:pPr marL="109728" indent="0">
              <a:buNone/>
            </a:pPr>
            <a:r>
              <a:rPr lang="en-US" altLang="ko-KR" dirty="0"/>
              <a:t>No, he didn’t. I didn’t say anything he looked so </a:t>
            </a:r>
            <a:r>
              <a:rPr lang="en-US" altLang="ko-KR" dirty="0" smtClean="0">
                <a:solidFill>
                  <a:srgbClr val="FF0000"/>
                </a:solidFill>
              </a:rPr>
              <a:t>_gutted</a:t>
            </a:r>
            <a:r>
              <a:rPr lang="en-US" altLang="ko-KR" dirty="0" smtClean="0"/>
              <a:t>_____.</a:t>
            </a:r>
          </a:p>
          <a:p>
            <a:pPr marL="109728" indent="0">
              <a:buNone/>
            </a:pPr>
            <a:r>
              <a:rPr lang="en-US" altLang="ko-KR" dirty="0" smtClean="0"/>
              <a:t>14</a:t>
            </a:r>
            <a:r>
              <a:rPr lang="en-US" altLang="ko-KR" dirty="0"/>
              <a:t>. What would you like to drink?</a:t>
            </a:r>
            <a:endParaRPr lang="ko-KR" altLang="ko-KR" dirty="0"/>
          </a:p>
          <a:p>
            <a:pPr marL="109728" indent="0">
              <a:buNone/>
            </a:pPr>
            <a:r>
              <a:rPr lang="en-US" altLang="ko-KR" dirty="0"/>
              <a:t>Can I get a pint of </a:t>
            </a:r>
            <a:r>
              <a:rPr lang="en-US" altLang="ko-KR" dirty="0" smtClean="0"/>
              <a:t>___</a:t>
            </a:r>
            <a:r>
              <a:rPr lang="en-US" altLang="ko-KR" dirty="0" smtClean="0">
                <a:solidFill>
                  <a:srgbClr val="FF0000"/>
                </a:solidFill>
              </a:rPr>
              <a:t>lager</a:t>
            </a:r>
            <a:r>
              <a:rPr lang="en-US" altLang="ko-KR" dirty="0" smtClean="0"/>
              <a:t>_____ </a:t>
            </a:r>
            <a:r>
              <a:rPr lang="en-US" altLang="ko-KR" dirty="0"/>
              <a:t>please?</a:t>
            </a:r>
            <a:endParaRPr lang="ko-KR" altLang="ko-KR" dirty="0"/>
          </a:p>
          <a:p>
            <a:pPr marL="109728" indent="0">
              <a:buNone/>
            </a:pPr>
            <a:r>
              <a:rPr lang="en-US" altLang="ko-KR" dirty="0"/>
              <a:t>15. Here’s your book back.</a:t>
            </a:r>
            <a:endParaRPr lang="ko-KR" altLang="ko-KR" dirty="0"/>
          </a:p>
          <a:p>
            <a:pPr marL="109728" indent="0">
              <a:buNone/>
            </a:pPr>
            <a:r>
              <a:rPr lang="en-US" altLang="ko-KR" dirty="0" smtClean="0"/>
              <a:t>____</a:t>
            </a:r>
            <a:r>
              <a:rPr lang="en-US" altLang="ko-KR" dirty="0" smtClean="0">
                <a:solidFill>
                  <a:srgbClr val="FF0000"/>
                </a:solidFill>
              </a:rPr>
              <a:t>Ta/Cheers</a:t>
            </a:r>
            <a:r>
              <a:rPr lang="en-US" altLang="ko-KR" dirty="0" smtClean="0"/>
              <a:t>___.</a:t>
            </a:r>
            <a:endParaRPr lang="ko-KR" altLang="ko-KR" dirty="0"/>
          </a:p>
          <a:p>
            <a:pPr marL="109728" indent="0">
              <a:buNone/>
            </a:pPr>
            <a:r>
              <a:rPr lang="en-US" altLang="ko-KR" dirty="0"/>
              <a:t>16. My goodness, did you see that girl?</a:t>
            </a:r>
            <a:endParaRPr lang="ko-KR" altLang="ko-KR" dirty="0"/>
          </a:p>
          <a:p>
            <a:pPr marL="109728" indent="0">
              <a:buNone/>
            </a:pPr>
            <a:r>
              <a:rPr lang="en-US" altLang="ko-KR" dirty="0"/>
              <a:t>Yeah, she was so </a:t>
            </a:r>
            <a:r>
              <a:rPr lang="en-US" altLang="ko-KR" dirty="0" smtClean="0"/>
              <a:t>__</a:t>
            </a:r>
            <a:r>
              <a:rPr lang="en-US" altLang="ko-KR" dirty="0" smtClean="0">
                <a:solidFill>
                  <a:srgbClr val="FF0000"/>
                </a:solidFill>
              </a:rPr>
              <a:t>fit</a:t>
            </a:r>
            <a:r>
              <a:rPr lang="en-US" altLang="ko-KR" dirty="0" smtClean="0"/>
              <a:t>_______.</a:t>
            </a:r>
            <a:endParaRPr lang="ko-KR" altLang="ko-KR" dirty="0"/>
          </a:p>
          <a:p>
            <a:pPr marL="109728" indent="0">
              <a:buNone/>
            </a:pPr>
            <a:r>
              <a:rPr lang="en-US" altLang="ko-KR" dirty="0"/>
              <a:t>17. I only studies 30 minutes for the exam.</a:t>
            </a:r>
            <a:endParaRPr lang="ko-KR" altLang="ko-KR" dirty="0"/>
          </a:p>
          <a:p>
            <a:pPr marL="109728" indent="0">
              <a:buNone/>
            </a:pPr>
            <a:r>
              <a:rPr lang="en-US" altLang="ko-KR" dirty="0"/>
              <a:t>Oh stop talking </a:t>
            </a:r>
            <a:r>
              <a:rPr lang="en-US" altLang="ko-KR" dirty="0" smtClean="0"/>
              <a:t>_</a:t>
            </a:r>
            <a:r>
              <a:rPr lang="en-US" altLang="ko-KR" dirty="0" smtClean="0">
                <a:solidFill>
                  <a:srgbClr val="FF0000"/>
                </a:solidFill>
              </a:rPr>
              <a:t>rubbish</a:t>
            </a:r>
            <a:r>
              <a:rPr lang="en-US" altLang="ko-KR" dirty="0" smtClean="0"/>
              <a:t>___.</a:t>
            </a:r>
            <a:endParaRPr lang="ko-KR" altLang="ko-KR" dirty="0"/>
          </a:p>
          <a:p>
            <a:pPr marL="109728" indent="0">
              <a:buNone/>
            </a:pPr>
            <a:r>
              <a:rPr lang="en-US" altLang="ko-KR" dirty="0"/>
              <a:t>18. Why is the bus always </a:t>
            </a:r>
            <a:r>
              <a:rPr lang="en-US" altLang="ko-KR" dirty="0" smtClean="0"/>
              <a:t>___</a:t>
            </a:r>
            <a:r>
              <a:rPr lang="en-US" altLang="ko-KR" dirty="0" smtClean="0">
                <a:solidFill>
                  <a:srgbClr val="FF0000"/>
                </a:solidFill>
              </a:rPr>
              <a:t>bloody</a:t>
            </a:r>
            <a:r>
              <a:rPr lang="en-US" altLang="ko-KR" dirty="0" smtClean="0"/>
              <a:t>___ </a:t>
            </a:r>
            <a:r>
              <a:rPr lang="en-US" altLang="ko-KR" dirty="0"/>
              <a:t>late?</a:t>
            </a:r>
            <a:endParaRPr lang="ko-KR" altLang="ko-KR" dirty="0"/>
          </a:p>
          <a:p>
            <a:pPr marL="109728" indent="0">
              <a:buNone/>
            </a:pPr>
            <a:r>
              <a:rPr lang="en-US" altLang="ko-KR" dirty="0"/>
              <a:t>I know. That’s why I leave home early every morning.</a:t>
            </a:r>
            <a:endParaRPr lang="ko-KR" altLang="ko-KR" dirty="0"/>
          </a:p>
          <a:p>
            <a:pPr marL="109728" indent="0">
              <a:buNone/>
            </a:pPr>
            <a:endParaRPr lang="ko-KR" altLang="en-US" dirty="0"/>
          </a:p>
        </p:txBody>
      </p:sp>
    </p:spTree>
    <p:extLst>
      <p:ext uri="{BB962C8B-B14F-4D97-AF65-F5344CB8AC3E}">
        <p14:creationId xmlns:p14="http://schemas.microsoft.com/office/powerpoint/2010/main" val="235280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288</TotalTime>
  <Words>800</Words>
  <Application>Microsoft Office PowerPoint</Application>
  <PresentationFormat>화면 슬라이드 쇼(4:3)</PresentationFormat>
  <Paragraphs>152</Paragraphs>
  <Slides>19</Slides>
  <Notes>0</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Городская</vt:lpstr>
      <vt:lpstr>Alright mate?</vt:lpstr>
      <vt:lpstr>PowerPoint 프레젠테이션</vt:lpstr>
      <vt:lpstr>Where is the word scouse originated from?</vt:lpstr>
      <vt:lpstr>British English</vt:lpstr>
      <vt:lpstr>PowerPoint 프레젠테이션</vt:lpstr>
      <vt:lpstr>PowerPoint 프레젠테이션</vt:lpstr>
      <vt:lpstr>British English</vt:lpstr>
      <vt:lpstr>British English</vt:lpstr>
      <vt:lpstr>British English</vt:lpstr>
      <vt:lpstr>PowerPoint 프레젠테이션</vt:lpstr>
      <vt:lpstr>Hugh Laurie : the British accent vs the American </vt:lpstr>
      <vt:lpstr>Hugh Laurie : the British accent vs the American</vt:lpstr>
      <vt:lpstr>Hugh Laurie : the British accent vs the American</vt:lpstr>
      <vt:lpstr>The Perfect Match</vt:lpstr>
      <vt:lpstr>PowerPoint 프레젠테이션</vt:lpstr>
      <vt:lpstr>PowerPoint 프레젠테이션</vt:lpstr>
      <vt:lpstr>Dear Abby</vt:lpstr>
      <vt:lpstr>Dear Abby</vt:lpstr>
      <vt:lpstr>Dear Abby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Lelya</dc:creator>
  <cp:lastModifiedBy>user</cp:lastModifiedBy>
  <cp:revision>62</cp:revision>
  <dcterms:created xsi:type="dcterms:W3CDTF">2013-10-19T20:19:44Z</dcterms:created>
  <dcterms:modified xsi:type="dcterms:W3CDTF">2014-07-07T07:18:27Z</dcterms:modified>
</cp:coreProperties>
</file>