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69" r:id="rId2"/>
    <p:sldId id="266" r:id="rId3"/>
    <p:sldId id="257" r:id="rId4"/>
    <p:sldId id="270" r:id="rId5"/>
    <p:sldId id="268" r:id="rId6"/>
    <p:sldId id="258" r:id="rId7"/>
    <p:sldId id="259" r:id="rId8"/>
    <p:sldId id="260" r:id="rId9"/>
    <p:sldId id="262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660033"/>
    <a:srgbClr val="FFFFCC"/>
    <a:srgbClr val="E5F4C4"/>
    <a:srgbClr val="2F2A58"/>
    <a:srgbClr val="49384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47" autoAdjust="0"/>
    <p:restoredTop sz="94614" autoAdjust="0"/>
  </p:normalViewPr>
  <p:slideViewPr>
    <p:cSldViewPr>
      <p:cViewPr varScale="1">
        <p:scale>
          <a:sx n="65" d="100"/>
          <a:sy n="65" d="100"/>
        </p:scale>
        <p:origin x="-7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C585A-1A8C-4B15-83C6-3CC0E17E9CCB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A7EB-5365-4F05-83AF-4DFDC77A6A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708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A7EB-5365-4F05-83AF-4DFDC77A6A4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27C15B-8A76-475D-9FF8-52221076B46A}" type="datetimeFigureOut">
              <a:rPr lang="ko-KR" altLang="en-US" smtClean="0"/>
              <a:pPr/>
              <a:t>2002-01-01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86798" y="1052736"/>
            <a:ext cx="8676456" cy="1859632"/>
          </a:xfrm>
        </p:spPr>
        <p:txBody>
          <a:bodyPr>
            <a:normAutofit/>
          </a:bodyPr>
          <a:lstStyle/>
          <a:p>
            <a:pPr algn="ctr"/>
            <a:r>
              <a:rPr lang="en-US" altLang="ko-KR" sz="3600" dirty="0" smtClean="0">
                <a:solidFill>
                  <a:schemeClr val="accent1">
                    <a:lumMod val="75000"/>
                  </a:schemeClr>
                </a:solidFill>
                <a:latin typeface="Ravie" pitchFamily="82" charset="0"/>
                <a:ea typeface="HY센스L" pitchFamily="18" charset="-127"/>
              </a:rPr>
              <a:t>The Romance with </a:t>
            </a:r>
            <a:br>
              <a:rPr lang="en-US" altLang="ko-KR" sz="3600" dirty="0" smtClean="0">
                <a:solidFill>
                  <a:schemeClr val="accent1">
                    <a:lumMod val="75000"/>
                  </a:schemeClr>
                </a:solidFill>
                <a:latin typeface="Ravie" pitchFamily="82" charset="0"/>
                <a:ea typeface="HY센스L" pitchFamily="18" charset="-127"/>
              </a:rPr>
            </a:br>
            <a:r>
              <a:rPr lang="en-US" altLang="ko-KR" sz="3600" dirty="0" smtClean="0">
                <a:solidFill>
                  <a:schemeClr val="accent1">
                    <a:lumMod val="75000"/>
                  </a:schemeClr>
                </a:solidFill>
                <a:latin typeface="Ravie" pitchFamily="82" charset="0"/>
                <a:ea typeface="HY센스L" pitchFamily="18" charset="-127"/>
              </a:rPr>
              <a:t>ESL Games</a:t>
            </a:r>
            <a:endParaRPr lang="ko-KR" altLang="en-US" sz="3600" dirty="0">
              <a:solidFill>
                <a:schemeClr val="accent1">
                  <a:lumMod val="75000"/>
                </a:schemeClr>
              </a:solidFill>
              <a:latin typeface="Ravie" pitchFamily="82" charset="0"/>
              <a:ea typeface="HY센스L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786578" y="3228536"/>
            <a:ext cx="1601518" cy="1752600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>
                <a:solidFill>
                  <a:schemeClr val="accent3">
                    <a:lumMod val="75000"/>
                  </a:schemeClr>
                </a:solidFill>
                <a:latin typeface="Kristen ITC" pitchFamily="66" charset="0"/>
              </a:rPr>
              <a:t>Grace Kim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29000"/>
            <a:ext cx="4104456" cy="27363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282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b="1" dirty="0" smtClean="0">
                <a:solidFill>
                  <a:srgbClr val="C00000"/>
                </a:solidFill>
                <a:latin typeface="Algerian" pitchFamily="82" charset="0"/>
              </a:rPr>
              <a:t>Therefore…</a:t>
            </a:r>
            <a:endParaRPr lang="ko-KR" altLang="en-US" sz="4400" b="1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3200" dirty="0" smtClean="0">
                <a:solidFill>
                  <a:srgbClr val="7030A0"/>
                </a:solidFill>
                <a:latin typeface="Broadway" pitchFamily="82" charset="0"/>
              </a:rPr>
              <a:t>Feel </a:t>
            </a:r>
            <a:r>
              <a:rPr lang="en-US" altLang="ko-KR" sz="3200" dirty="0" smtClean="0">
                <a:solidFill>
                  <a:srgbClr val="7030A0"/>
                </a:solidFill>
                <a:latin typeface="Broadway" pitchFamily="82" charset="0"/>
              </a:rPr>
              <a:t>the power of ESL games?</a:t>
            </a:r>
          </a:p>
          <a:p>
            <a:pPr algn="ctr">
              <a:buNone/>
            </a:pPr>
            <a:r>
              <a:rPr lang="en-US" altLang="ko-KR" sz="3200" dirty="0" smtClean="0">
                <a:solidFill>
                  <a:srgbClr val="FF0000"/>
                </a:solidFill>
                <a:latin typeface="Berlin Sans FB Demi" pitchFamily="34" charset="0"/>
              </a:rPr>
              <a:t>Yes! We’re loving it!</a:t>
            </a:r>
            <a:endParaRPr lang="en-US" altLang="ko-KR" sz="32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algn="ctr">
              <a:buNone/>
            </a:pPr>
            <a:endParaRPr lang="en-US" altLang="ko-KR" dirty="0" smtClean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46" y="3357562"/>
            <a:ext cx="4122628" cy="2350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Britannic Bold" pitchFamily="34" charset="0"/>
              </a:rPr>
              <a:t>English class is ?</a:t>
            </a:r>
            <a:endParaRPr lang="en-GB" sz="40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7929618" cy="48737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Britannic Bold" pitchFamily="34" charset="0"/>
              </a:rPr>
              <a:t>What are ESL games?</a:t>
            </a:r>
          </a:p>
          <a:p>
            <a:endParaRPr lang="en-US" sz="2800" dirty="0" smtClean="0">
              <a:solidFill>
                <a:srgbClr val="002060"/>
              </a:solidFill>
              <a:latin typeface="Britannic Bold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Britannic Bold" pitchFamily="34" charset="0"/>
              </a:rPr>
              <a:t>How useful </a:t>
            </a:r>
            <a:r>
              <a:rPr lang="en-US" altLang="ko-KR" sz="2800" dirty="0" smtClean="0">
                <a:solidFill>
                  <a:srgbClr val="002060"/>
                </a:solidFill>
                <a:latin typeface="Britannic Bold" pitchFamily="34" charset="0"/>
              </a:rPr>
              <a:t>are </a:t>
            </a:r>
            <a:r>
              <a:rPr lang="en-US" sz="2800" dirty="0" smtClean="0">
                <a:solidFill>
                  <a:srgbClr val="002060"/>
                </a:solidFill>
                <a:latin typeface="Britannic Bold" pitchFamily="34" charset="0"/>
              </a:rPr>
              <a:t>they?</a:t>
            </a:r>
          </a:p>
          <a:p>
            <a:endParaRPr lang="en-US" sz="2800" dirty="0" smtClean="0">
              <a:solidFill>
                <a:srgbClr val="002060"/>
              </a:solidFill>
              <a:latin typeface="Britannic Bold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Britannic Bold" pitchFamily="34" charset="0"/>
              </a:rPr>
              <a:t>How do they affect on teacher and students? </a:t>
            </a:r>
          </a:p>
          <a:p>
            <a:endParaRPr lang="en-US" sz="2800" dirty="0">
              <a:solidFill>
                <a:srgbClr val="002060"/>
              </a:solidFill>
              <a:latin typeface="Britannic Bold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  <a:latin typeface="Britannic Bold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Britannic Bold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  <a:latin typeface="Britannic Bold" pitchFamily="34" charset="0"/>
              </a:rPr>
              <a:t> </a:t>
            </a:r>
          </a:p>
          <a:p>
            <a:pPr>
              <a:buNone/>
            </a:pPr>
            <a:endParaRPr lang="en-GB" sz="2800" dirty="0" smtClean="0">
              <a:solidFill>
                <a:srgbClr val="002060"/>
              </a:solidFill>
              <a:latin typeface="Britannic Bold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246" y="4149080"/>
            <a:ext cx="3901970" cy="20882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9789720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chemeClr val="accent2"/>
                </a:solidFill>
              </a:rPr>
              <a:t/>
            </a:r>
            <a:br>
              <a:rPr lang="en-US" altLang="ko-KR" dirty="0" smtClean="0">
                <a:solidFill>
                  <a:schemeClr val="accent2"/>
                </a:solidFill>
              </a:rPr>
            </a:br>
            <a:r>
              <a:rPr lang="en-US" altLang="ko-KR" dirty="0" smtClean="0">
                <a:solidFill>
                  <a:schemeClr val="accent2"/>
                </a:solidFill>
              </a:rPr>
              <a:t/>
            </a:r>
            <a:br>
              <a:rPr lang="en-US" altLang="ko-KR" dirty="0" smtClean="0">
                <a:solidFill>
                  <a:schemeClr val="accent2"/>
                </a:solidFill>
              </a:rPr>
            </a:br>
            <a:r>
              <a:rPr lang="en-US" altLang="ko-KR" dirty="0" smtClean="0">
                <a:solidFill>
                  <a:schemeClr val="accent2"/>
                </a:solidFill>
              </a:rPr>
              <a:t/>
            </a:r>
            <a:br>
              <a:rPr lang="en-US" altLang="ko-KR" dirty="0" smtClean="0">
                <a:solidFill>
                  <a:schemeClr val="accent2"/>
                </a:solidFill>
              </a:rPr>
            </a:br>
            <a:r>
              <a:rPr lang="en-US" altLang="ko-KR" dirty="0" smtClean="0">
                <a:solidFill>
                  <a:schemeClr val="accent2"/>
                </a:solidFill>
              </a:rPr>
              <a:t/>
            </a:r>
            <a:br>
              <a:rPr lang="en-US" altLang="ko-KR" dirty="0" smtClean="0">
                <a:solidFill>
                  <a:schemeClr val="accent2"/>
                </a:solidFill>
              </a:rPr>
            </a:br>
            <a:r>
              <a:rPr lang="en-US" altLang="ko-KR" sz="4900" dirty="0" smtClean="0">
                <a:solidFill>
                  <a:schemeClr val="accent2"/>
                </a:solidFill>
                <a:latin typeface="Britannic Bold" pitchFamily="34" charset="0"/>
              </a:rPr>
              <a:t/>
            </a:r>
            <a:br>
              <a:rPr lang="en-US" altLang="ko-KR" sz="4900" dirty="0" smtClean="0">
                <a:solidFill>
                  <a:schemeClr val="accent2"/>
                </a:solidFill>
                <a:latin typeface="Britannic Bold" pitchFamily="34" charset="0"/>
              </a:rPr>
            </a:br>
            <a:r>
              <a:rPr lang="en-US" altLang="ko-KR" sz="4900" b="1" dirty="0" smtClean="0">
                <a:solidFill>
                  <a:srgbClr val="7030A0"/>
                </a:solidFill>
                <a:latin typeface="Britannic Bold" pitchFamily="34" charset="0"/>
              </a:rPr>
              <a:t>What are ESL games?</a:t>
            </a:r>
            <a:r>
              <a:rPr lang="en-US" altLang="ko-KR" b="1" dirty="0" smtClean="0">
                <a:solidFill>
                  <a:srgbClr val="7030A0"/>
                </a:solidFill>
              </a:rPr>
              <a:t/>
            </a:r>
            <a:br>
              <a:rPr lang="en-US" altLang="ko-KR" b="1" dirty="0" smtClean="0">
                <a:solidFill>
                  <a:srgbClr val="7030A0"/>
                </a:solidFill>
              </a:rPr>
            </a:b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endParaRPr lang="en-US" altLang="ko-KR" sz="10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en-US" altLang="ko-KR" sz="2400" dirty="0" smtClean="0">
                <a:solidFill>
                  <a:srgbClr val="FF0000"/>
                </a:solidFill>
                <a:latin typeface="Kristen ITC" pitchFamily="66" charset="0"/>
              </a:rPr>
              <a:t>Activities</a:t>
            </a:r>
          </a:p>
          <a:p>
            <a:r>
              <a:rPr lang="en-US" altLang="ko-KR" sz="2400" dirty="0" smtClean="0">
                <a:latin typeface="Kristen ITC" pitchFamily="66" charset="0"/>
              </a:rPr>
              <a:t>Providing </a:t>
            </a:r>
            <a:r>
              <a:rPr lang="en-US" altLang="ko-KR" sz="2400" dirty="0">
                <a:solidFill>
                  <a:srgbClr val="FF0000"/>
                </a:solidFill>
                <a:latin typeface="Kristen ITC" pitchFamily="66" charset="0"/>
              </a:rPr>
              <a:t>Fun </a:t>
            </a:r>
          </a:p>
          <a:p>
            <a:r>
              <a:rPr lang="en-US" altLang="ko-KR" sz="2400" dirty="0" smtClean="0">
                <a:latin typeface="Kristen ITC" pitchFamily="66" charset="0"/>
              </a:rPr>
              <a:t>For </a:t>
            </a:r>
            <a:r>
              <a:rPr lang="en-US" altLang="ko-KR" sz="2400" dirty="0" smtClean="0">
                <a:solidFill>
                  <a:srgbClr val="FF0000"/>
                </a:solidFill>
                <a:latin typeface="Kristen ITC" pitchFamily="66" charset="0"/>
              </a:rPr>
              <a:t>learning </a:t>
            </a:r>
            <a:r>
              <a:rPr lang="en-US" altLang="ko-KR" sz="2400" dirty="0">
                <a:latin typeface="Kristen ITC" pitchFamily="66" charset="0"/>
              </a:rPr>
              <a:t>English</a:t>
            </a:r>
          </a:p>
          <a:p>
            <a:endParaRPr lang="en-US" altLang="ko-KR" sz="2400" dirty="0"/>
          </a:p>
          <a:p>
            <a:endParaRPr lang="en-US" altLang="ko-KR" sz="10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96952"/>
            <a:ext cx="453650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sz="5400" b="1" dirty="0" smtClean="0">
                <a:solidFill>
                  <a:schemeClr val="accent3"/>
                </a:solidFill>
                <a:latin typeface="Eras Bold ITC" pitchFamily="34" charset="0"/>
                <a:ea typeface="휴먼편지체" pitchFamily="18" charset="-127"/>
              </a:rPr>
              <a:t>How </a:t>
            </a:r>
            <a:r>
              <a:rPr lang="en-US" altLang="ko-KR" b="1" dirty="0" smtClean="0">
                <a:solidFill>
                  <a:schemeClr val="accent3"/>
                </a:solidFill>
                <a:latin typeface="Eras Bold ITC" pitchFamily="34" charset="0"/>
                <a:ea typeface="휴먼편지체" pitchFamily="18" charset="-127"/>
              </a:rPr>
              <a:t>do they help students?</a:t>
            </a:r>
            <a:endParaRPr lang="ko-KR" altLang="en-US" dirty="0"/>
          </a:p>
        </p:txBody>
      </p:sp>
      <p:pic>
        <p:nvPicPr>
          <p:cNvPr id="4" name="내용 개체 틀 3" descr="bird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785926"/>
            <a:ext cx="2428892" cy="915812"/>
          </a:xfrm>
        </p:spPr>
      </p:pic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771800" y="3000372"/>
          <a:ext cx="6096000" cy="345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45296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en-US" altLang="ko-KR" sz="3200" dirty="0" smtClean="0">
                          <a:solidFill>
                            <a:srgbClr val="7030A0"/>
                          </a:solidFill>
                          <a:latin typeface="Cooper Black" pitchFamily="18" charset="0"/>
                        </a:rPr>
                        <a:t>1. </a:t>
                      </a:r>
                      <a:r>
                        <a:rPr lang="en-US" altLang="ko-KR" sz="3200" dirty="0" smtClean="0">
                          <a:solidFill>
                            <a:srgbClr val="7030A0"/>
                          </a:solidFill>
                          <a:latin typeface="Cooper Black" pitchFamily="18" charset="0"/>
                        </a:rPr>
                        <a:t>feel free &amp; relaxed</a:t>
                      </a:r>
                      <a:endParaRPr lang="ko-KR" altLang="en-US" sz="3200" dirty="0">
                        <a:solidFill>
                          <a:srgbClr val="7030A0"/>
                        </a:solidFill>
                        <a:latin typeface="Cooper Black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그림 6" descr="fun&amp;fr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861048"/>
            <a:ext cx="374441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4400" dirty="0">
                <a:solidFill>
                  <a:srgbClr val="7030A0"/>
                </a:solidFill>
                <a:latin typeface="Rockwell Extra Bold" pitchFamily="18" charset="0"/>
              </a:rPr>
              <a:t>How</a:t>
            </a:r>
            <a:r>
              <a:rPr lang="en-US" altLang="ko-KR" dirty="0">
                <a:solidFill>
                  <a:srgbClr val="7030A0"/>
                </a:solidFill>
                <a:latin typeface="Rockwell Extra Bold" pitchFamily="18" charset="0"/>
              </a:rPr>
              <a:t> do they help students?</a:t>
            </a:r>
            <a:endParaRPr lang="ko-KR" altLang="en-US" dirty="0">
              <a:solidFill>
                <a:srgbClr val="7030A0"/>
              </a:solidFill>
              <a:latin typeface="Rockwell Extra Bold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sz="2800" dirty="0" smtClean="0">
              <a:latin typeface="Arial Rounded MT Bold" pitchFamily="34" charset="0"/>
            </a:endParaRPr>
          </a:p>
          <a:p>
            <a:endParaRPr lang="en-US" altLang="ko-KR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16110496"/>
              </p:ext>
            </p:extLst>
          </p:nvPr>
        </p:nvGraphicFramePr>
        <p:xfrm>
          <a:off x="357158" y="1357298"/>
          <a:ext cx="8143932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52864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2. </a:t>
                      </a:r>
                      <a:r>
                        <a:rPr lang="en-US" altLang="ko-KR" sz="28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Effect</a:t>
                      </a:r>
                      <a:r>
                        <a:rPr lang="en-US" altLang="ko-KR" sz="28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Value</a:t>
                      </a:r>
                      <a:endParaRPr lang="ko-KR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488" y="2000240"/>
            <a:ext cx="6439345" cy="45005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737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sz="60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Ebrima" panose="02000000000000000000" pitchFamily="2" charset="0"/>
                <a:cs typeface="Ebrima" panose="02000000000000000000" pitchFamily="2" charset="0"/>
              </a:rPr>
              <a:t>How</a:t>
            </a:r>
            <a:r>
              <a:rPr lang="en-US" altLang="ko-KR" sz="40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Ebrima" panose="02000000000000000000" pitchFamily="2" charset="0"/>
                <a:cs typeface="Ebrima" panose="02000000000000000000" pitchFamily="2" charset="0"/>
              </a:rPr>
              <a:t> do they help students?</a:t>
            </a:r>
            <a:endParaRPr lang="ko-KR" altLang="en-US" sz="40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cs typeface="Ebrima" panose="02000000000000000000" pitchFamily="2" charset="0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latin typeface="Cooper Black" pitchFamily="18" charset="0"/>
              </a:rPr>
              <a:t>             </a:t>
            </a:r>
          </a:p>
          <a:p>
            <a:pPr marL="0" indent="0">
              <a:buNone/>
            </a:pPr>
            <a:r>
              <a:rPr lang="en-US" altLang="ko-KR" dirty="0">
                <a:latin typeface="Cooper Black" pitchFamily="18" charset="0"/>
              </a:rPr>
              <a:t> </a:t>
            </a:r>
            <a:r>
              <a:rPr lang="en-US" altLang="ko-KR" dirty="0" smtClean="0">
                <a:latin typeface="Cooper Black" pitchFamily="18" charset="0"/>
              </a:rPr>
              <a:t>               3</a:t>
            </a:r>
            <a:r>
              <a:rPr lang="en-US" altLang="ko-KR" dirty="0">
                <a:latin typeface="Cooper Black" pitchFamily="18" charset="0"/>
              </a:rPr>
              <a:t>. Get </a:t>
            </a:r>
            <a:r>
              <a:rPr lang="en-US" altLang="ko-KR" dirty="0" smtClean="0">
                <a:solidFill>
                  <a:srgbClr val="FF0000"/>
                </a:solidFill>
                <a:latin typeface="Cooper Black" pitchFamily="18" charset="0"/>
              </a:rPr>
              <a:t>creative</a:t>
            </a:r>
          </a:p>
          <a:p>
            <a:pPr marL="0" indent="0">
              <a:buNone/>
            </a:pPr>
            <a:r>
              <a:rPr lang="en-US" altLang="ko-KR" dirty="0">
                <a:solidFill>
                  <a:srgbClr val="FF0000"/>
                </a:solidFill>
              </a:rPr>
              <a:t/>
            </a:r>
            <a:br>
              <a:rPr lang="en-US" altLang="ko-KR" dirty="0">
                <a:solidFill>
                  <a:srgbClr val="FF0000"/>
                </a:solidFill>
              </a:rPr>
            </a:br>
            <a:endParaRPr lang="ko-KR" altLang="en-US" dirty="0">
              <a:solidFill>
                <a:schemeClr val="accent2"/>
              </a:solidFill>
            </a:endParaRPr>
          </a:p>
          <a:p>
            <a:endParaRPr lang="ko-KR" altLang="en-US" dirty="0"/>
          </a:p>
        </p:txBody>
      </p:sp>
      <p:pic>
        <p:nvPicPr>
          <p:cNvPr id="7" name="내용 개체 틀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717032"/>
            <a:ext cx="6480720" cy="268198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628800"/>
            <a:ext cx="3240360" cy="24482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Advantages of ESL GAMES</a:t>
            </a:r>
            <a:endParaRPr lang="ko-KR" altLang="en-US" sz="3600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572428" cy="45005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 </a:t>
            </a:r>
            <a:r>
              <a:rPr lang="en-US" sz="2800" dirty="0" smtClean="0">
                <a:solidFill>
                  <a:srgbClr val="C00000"/>
                </a:solidFill>
                <a:latin typeface="Cooper Black" pitchFamily="18" charset="0"/>
              </a:rPr>
              <a:t>Always get excited! </a:t>
            </a:r>
            <a:endParaRPr lang="en-US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2428868"/>
            <a:ext cx="4357717" cy="35719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6" y="2428868"/>
            <a:ext cx="3143272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>
                <a:solidFill>
                  <a:srgbClr val="002060"/>
                </a:solidFill>
              </a:rPr>
              <a:t>Advantages of ESL GAMES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>
            <a:normAutofit/>
          </a:bodyPr>
          <a:lstStyle/>
          <a:p>
            <a:endParaRPr lang="en-US" altLang="ko-KR" sz="1000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endParaRPr lang="en-US" altLang="ko-KR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ko-KR" dirty="0" smtClean="0"/>
              <a:t>               </a:t>
            </a:r>
            <a:r>
              <a:rPr lang="en-US" altLang="ko-KR" dirty="0" smtClean="0">
                <a:solidFill>
                  <a:srgbClr val="7030A0"/>
                </a:solidFill>
                <a:latin typeface="Cooper Black" pitchFamily="18" charset="0"/>
              </a:rPr>
              <a:t>Before                                      After</a:t>
            </a:r>
          </a:p>
          <a:p>
            <a:endParaRPr lang="ko-KR" altLang="en-US" dirty="0" smtClean="0"/>
          </a:p>
          <a:p>
            <a:endParaRPr lang="ko-KR" altLang="en-US" dirty="0" smtClean="0"/>
          </a:p>
          <a:p>
            <a:pPr>
              <a:buNone/>
            </a:pPr>
            <a:endParaRPr lang="ko-KR" altLang="en-US" dirty="0">
              <a:solidFill>
                <a:schemeClr val="accent2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429000"/>
            <a:ext cx="2597418" cy="24479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49693"/>
            <a:ext cx="3427884" cy="2522215"/>
          </a:xfrm>
          <a:prstGeom prst="rect">
            <a:avLst/>
          </a:prstGeom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571472" y="1500174"/>
            <a:ext cx="7467600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altLang="ko-K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 Demi" pitchFamily="34" charset="0"/>
              </a:rPr>
              <a:t>Remember FAST</a:t>
            </a:r>
            <a:r>
              <a:rPr kumimoji="0" lang="en-US" altLang="ko-KR" sz="3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 Demi" pitchFamily="34" charset="0"/>
              </a:rPr>
              <a:t> &amp; BETTER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29684" cy="92868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altLang="ko-KR" sz="4000" b="1" dirty="0" smtClean="0">
                <a:solidFill>
                  <a:srgbClr val="7030A0"/>
                </a:solidFill>
              </a:rPr>
              <a:t>Disadvantages of ESL GAMES</a:t>
            </a:r>
            <a:endParaRPr lang="ko-KR" alt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Various factors must 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be taken into account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?</a:t>
            </a:r>
          </a:p>
          <a:p>
            <a:pPr>
              <a:buNone/>
            </a:pP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   No worries. Use websites 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to 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get you ESL games + tips!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r>
              <a:rPr lang="en-US" altLang="ko-KR" dirty="0" smtClean="0">
                <a:solidFill>
                  <a:srgbClr val="FF0000"/>
                </a:solidFill>
                <a:latin typeface="Berlin Sans FB Demi" pitchFamily="34" charset="0"/>
              </a:rPr>
              <a:t>Some don’t take games as a serious way  to study.</a:t>
            </a:r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   </a:t>
            </a:r>
            <a:r>
              <a:rPr lang="en-US" altLang="ko-KR" dirty="0" smtClean="0">
                <a:solidFill>
                  <a:srgbClr val="FF0000"/>
                </a:solidFill>
                <a:latin typeface="Berlin Sans FB Demi" pitchFamily="34" charset="0"/>
              </a:rPr>
              <a:t>Hey, you’re playing the leading role. You do study!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endParaRPr lang="en-US" altLang="ko-KR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18" y="2571744"/>
            <a:ext cx="4857784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899</TotalTime>
  <Words>154</Words>
  <Application>Microsoft Office PowerPoint</Application>
  <PresentationFormat>화면 슬라이드 쇼(4:3)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오렌지</vt:lpstr>
      <vt:lpstr>The Romance with  ESL Games</vt:lpstr>
      <vt:lpstr>English class is ?</vt:lpstr>
      <vt:lpstr>     What are ESL games? </vt:lpstr>
      <vt:lpstr>How do they help students?</vt:lpstr>
      <vt:lpstr>How do they help students?</vt:lpstr>
      <vt:lpstr>How do they help students?</vt:lpstr>
      <vt:lpstr>Advantages of ESL GAMES</vt:lpstr>
      <vt:lpstr>Advantages of ESL GAMES</vt:lpstr>
      <vt:lpstr>Disadvantages of ESL GAMES</vt:lpstr>
      <vt:lpstr>Therefore…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FRIEND</dc:creator>
  <cp:lastModifiedBy>FRIEND</cp:lastModifiedBy>
  <cp:revision>151</cp:revision>
  <dcterms:created xsi:type="dcterms:W3CDTF">2001-12-31T15:01:15Z</dcterms:created>
  <dcterms:modified xsi:type="dcterms:W3CDTF">2001-12-31T15:35:25Z</dcterms:modified>
</cp:coreProperties>
</file>