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71" r:id="rId4"/>
    <p:sldId id="272" r:id="rId5"/>
    <p:sldId id="270" r:id="rId6"/>
    <p:sldId id="273" r:id="rId7"/>
    <p:sldId id="266" r:id="rId8"/>
    <p:sldId id="274" r:id="rId9"/>
    <p:sldId id="261" r:id="rId10"/>
    <p:sldId id="276" r:id="rId11"/>
    <p:sldId id="275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2" autoAdjust="0"/>
    <p:restoredTop sz="94660"/>
  </p:normalViewPr>
  <p:slideViewPr>
    <p:cSldViewPr>
      <p:cViewPr varScale="1">
        <p:scale>
          <a:sx n="79" d="100"/>
          <a:sy n="79" d="100"/>
        </p:scale>
        <p:origin x="-960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47E4-0594-411D-9106-680B33D9DE36}" type="datetimeFigureOut">
              <a:rPr lang="ko-KR" altLang="en-US" smtClean="0"/>
              <a:t>2015-04-01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1FDF5-5D46-433B-88BB-C81E98275B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7273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47E4-0594-411D-9106-680B33D9DE36}" type="datetimeFigureOut">
              <a:rPr lang="ko-KR" altLang="en-US" smtClean="0"/>
              <a:t>2015-04-01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1FDF5-5D46-433B-88BB-C81E98275B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0336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47E4-0594-411D-9106-680B33D9DE36}" type="datetimeFigureOut">
              <a:rPr lang="ko-KR" altLang="en-US" smtClean="0"/>
              <a:t>2015-04-01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1FDF5-5D46-433B-88BB-C81E98275B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6460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47E4-0594-411D-9106-680B33D9DE36}" type="datetimeFigureOut">
              <a:rPr lang="ko-KR" altLang="en-US" smtClean="0"/>
              <a:t>2015-04-01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1FDF5-5D46-433B-88BB-C81E98275B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6597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47E4-0594-411D-9106-680B33D9DE36}" type="datetimeFigureOut">
              <a:rPr lang="ko-KR" altLang="en-US" smtClean="0"/>
              <a:t>2015-04-01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1FDF5-5D46-433B-88BB-C81E98275B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7127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47E4-0594-411D-9106-680B33D9DE36}" type="datetimeFigureOut">
              <a:rPr lang="ko-KR" altLang="en-US" smtClean="0"/>
              <a:t>2015-04-01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1FDF5-5D46-433B-88BB-C81E98275B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5085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47E4-0594-411D-9106-680B33D9DE36}" type="datetimeFigureOut">
              <a:rPr lang="ko-KR" altLang="en-US" smtClean="0"/>
              <a:t>2015-04-01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1FDF5-5D46-433B-88BB-C81E98275B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6197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47E4-0594-411D-9106-680B33D9DE36}" type="datetimeFigureOut">
              <a:rPr lang="ko-KR" altLang="en-US" smtClean="0"/>
              <a:t>2015-04-01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1FDF5-5D46-433B-88BB-C81E98275B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2792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47E4-0594-411D-9106-680B33D9DE36}" type="datetimeFigureOut">
              <a:rPr lang="ko-KR" altLang="en-US" smtClean="0"/>
              <a:t>2015-04-01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1FDF5-5D46-433B-88BB-C81E98275B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0652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47E4-0594-411D-9106-680B33D9DE36}" type="datetimeFigureOut">
              <a:rPr lang="ko-KR" altLang="en-US" smtClean="0"/>
              <a:t>2015-04-01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1FDF5-5D46-433B-88BB-C81E98275B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5458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47E4-0594-411D-9106-680B33D9DE36}" type="datetimeFigureOut">
              <a:rPr lang="ko-KR" altLang="en-US" smtClean="0"/>
              <a:t>2015-04-01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1FDF5-5D46-433B-88BB-C81E98275B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2891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F47E4-0594-411D-9106-680B33D9DE36}" type="datetimeFigureOut">
              <a:rPr lang="ko-KR" altLang="en-US" smtClean="0"/>
              <a:t>2015-04-01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1FDF5-5D46-433B-88BB-C81E98275B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0966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5364088" y="764704"/>
            <a:ext cx="2592288" cy="144016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Clap along</a:t>
            </a:r>
            <a:endParaRPr lang="ko-KR" alt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9004" y="764704"/>
            <a:ext cx="4968552" cy="144016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Because </a:t>
            </a:r>
          </a:p>
          <a:p>
            <a:pPr algn="ctr"/>
            <a:r>
              <a:rPr lang="en-US" altLang="ko-KR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I am happy</a:t>
            </a:r>
            <a:endParaRPr lang="ko-KR" alt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37056" y="3709455"/>
            <a:ext cx="7920880" cy="8640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If </a:t>
            </a:r>
            <a:r>
              <a:rPr lang="en-US" altLang="ko-KR" sz="36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you </a:t>
            </a:r>
            <a:r>
              <a:rPr lang="en-US" altLang="ko-KR" sz="36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feel like </a:t>
            </a:r>
            <a:r>
              <a:rPr lang="en-US" altLang="ko-KR" sz="36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happiness is the truth </a:t>
            </a:r>
            <a:endParaRPr lang="ko-KR" altLang="en-US" sz="36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29044" y="4649347"/>
            <a:ext cx="8136904" cy="8640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If you know </a:t>
            </a:r>
            <a:r>
              <a:rPr lang="en-US" altLang="ko-KR" sz="36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what </a:t>
            </a:r>
            <a:r>
              <a:rPr lang="en-US" altLang="ko-KR" sz="36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happiness is to </a:t>
            </a:r>
            <a:r>
              <a:rPr lang="en-US" altLang="ko-KR" sz="36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you</a:t>
            </a:r>
            <a:endParaRPr lang="ko-KR" altLang="en-US" sz="36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9004" y="5589240"/>
            <a:ext cx="8856984" cy="8640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If you </a:t>
            </a:r>
            <a:r>
              <a:rPr lang="en-US" altLang="ko-KR" sz="36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feel like </a:t>
            </a:r>
            <a:r>
              <a:rPr lang="en-US" altLang="ko-KR" sz="36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that’s what you </a:t>
            </a:r>
            <a:r>
              <a:rPr lang="en-US" altLang="ko-KR" sz="36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want to </a:t>
            </a:r>
            <a:r>
              <a:rPr lang="en-US" altLang="ko-KR" sz="36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do</a:t>
            </a:r>
            <a:endParaRPr lang="ko-KR" altLang="en-US" sz="36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29044" y="2769563"/>
            <a:ext cx="8136904" cy="8640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If you </a:t>
            </a:r>
            <a:r>
              <a:rPr lang="en-US" altLang="ko-KR" sz="36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feel like </a:t>
            </a:r>
            <a:r>
              <a:rPr lang="en-US" altLang="ko-KR" sz="36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 room without a roof </a:t>
            </a:r>
            <a:endParaRPr lang="ko-KR" altLang="en-US" sz="36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74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5" grpId="3"/>
      <p:bldP spid="8" grpId="0"/>
      <p:bldP spid="8" grpId="1"/>
      <p:bldP spid="8" grpId="2"/>
      <p:bldP spid="8" grpId="3"/>
      <p:bldP spid="9" grpId="0" animBg="1"/>
      <p:bldP spid="12" grpId="0" animBg="1"/>
      <p:bldP spid="14" grpId="0" animBg="1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4604" y="30222"/>
            <a:ext cx="9129394" cy="682777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-10918" y="30222"/>
            <a:ext cx="2160240" cy="64807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41110" y="1124744"/>
            <a:ext cx="3816424" cy="25922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16000" rtlCol="0" anchor="ctr"/>
          <a:lstStyle/>
          <a:p>
            <a:r>
              <a:rPr lang="en-US" altLang="ko-KR" sz="1200" b="1" dirty="0">
                <a:latin typeface="Arial" panose="020B0604020202020204" pitchFamily="34" charset="0"/>
                <a:cs typeface="Arial" panose="020B0604020202020204" pitchFamily="34" charset="0"/>
              </a:rPr>
              <a:t>Tomorrow evening,</a:t>
            </a:r>
          </a:p>
          <a:p>
            <a:r>
              <a:rPr lang="en-US" altLang="ko-KR" sz="1200" b="1" dirty="0">
                <a:latin typeface="Arial" panose="020B0604020202020204" pitchFamily="34" charset="0"/>
                <a:cs typeface="Arial" panose="020B0604020202020204" pitchFamily="34" charset="0"/>
              </a:rPr>
              <a:t>I am going to attend somebody's birthday party.</a:t>
            </a:r>
          </a:p>
          <a:p>
            <a:r>
              <a:rPr lang="en-US" altLang="ko-KR" sz="1200" b="1" dirty="0">
                <a:latin typeface="Arial" panose="020B0604020202020204" pitchFamily="34" charset="0"/>
                <a:cs typeface="Arial" panose="020B0604020202020204" pitchFamily="34" charset="0"/>
              </a:rPr>
              <a:t>I feel so bored.</a:t>
            </a:r>
          </a:p>
          <a:p>
            <a:r>
              <a:rPr lang="en-US" altLang="ko-KR" sz="1200" b="1" dirty="0">
                <a:latin typeface="Arial" panose="020B0604020202020204" pitchFamily="34" charset="0"/>
                <a:cs typeface="Arial" panose="020B0604020202020204" pitchFamily="34" charset="0"/>
              </a:rPr>
              <a:t>I don't want to go at all,</a:t>
            </a:r>
          </a:p>
          <a:p>
            <a:r>
              <a:rPr lang="en-US" altLang="ko-KR" sz="1200" b="1" dirty="0">
                <a:latin typeface="Arial" panose="020B0604020202020204" pitchFamily="34" charset="0"/>
                <a:cs typeface="Arial" panose="020B0604020202020204" pitchFamily="34" charset="0"/>
              </a:rPr>
              <a:t>because I don't know any of them,</a:t>
            </a:r>
          </a:p>
          <a:p>
            <a:r>
              <a:rPr lang="en-US" altLang="ko-KR" sz="1200" b="1" dirty="0">
                <a:latin typeface="Arial" panose="020B0604020202020204" pitchFamily="34" charset="0"/>
                <a:cs typeface="Arial" panose="020B0604020202020204" pitchFamily="34" charset="0"/>
              </a:rPr>
              <a:t>even the birthday boy.</a:t>
            </a:r>
          </a:p>
          <a:p>
            <a:endParaRPr lang="en-US" altLang="ko-K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200" b="1" dirty="0">
                <a:latin typeface="Arial" panose="020B0604020202020204" pitchFamily="34" charset="0"/>
                <a:cs typeface="Arial" panose="020B0604020202020204" pitchFamily="34" charset="0"/>
              </a:rPr>
              <a:t>But I have to attend, </a:t>
            </a:r>
          </a:p>
          <a:p>
            <a:r>
              <a:rPr lang="en-US" altLang="ko-KR" sz="1200" b="1" dirty="0">
                <a:latin typeface="Arial" panose="020B0604020202020204" pitchFamily="34" charset="0"/>
                <a:cs typeface="Arial" panose="020B0604020202020204" pitchFamily="34" charset="0"/>
              </a:rPr>
              <a:t>because the birthday boy has already invited me through my friend,</a:t>
            </a:r>
          </a:p>
          <a:p>
            <a:r>
              <a:rPr lang="en-US" altLang="ko-KR" sz="1200" b="1" dirty="0">
                <a:latin typeface="Arial" panose="020B0604020202020204" pitchFamily="34" charset="0"/>
                <a:cs typeface="Arial" panose="020B0604020202020204" pitchFamily="34" charset="0"/>
              </a:rPr>
              <a:t>and he is an important person for us.</a:t>
            </a:r>
            <a:endParaRPr lang="ko-KR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499992" y="1124744"/>
            <a:ext cx="3816424" cy="25922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16000" rtlCol="0" anchor="ctr"/>
          <a:lstStyle/>
          <a:p>
            <a:r>
              <a:rPr lang="en-US" altLang="ko-KR" sz="1200" b="1" dirty="0">
                <a:latin typeface="Arial" panose="020B0604020202020204" pitchFamily="34" charset="0"/>
                <a:cs typeface="Arial" panose="020B0604020202020204" pitchFamily="34" charset="0"/>
              </a:rPr>
              <a:t>Last night, I had switched the cellphone off,</a:t>
            </a:r>
          </a:p>
          <a:p>
            <a:r>
              <a:rPr lang="en-US" altLang="ko-KR" sz="1200" b="1" dirty="0">
                <a:latin typeface="Arial" panose="020B0604020202020204" pitchFamily="34" charset="0"/>
                <a:cs typeface="Arial" panose="020B0604020202020204" pitchFamily="34" charset="0"/>
              </a:rPr>
              <a:t>but this morning, at eight o'clock,</a:t>
            </a:r>
          </a:p>
          <a:p>
            <a:r>
              <a:rPr lang="en-US" altLang="ko-KR" sz="1200" b="1" dirty="0">
                <a:latin typeface="Arial" panose="020B0604020202020204" pitchFamily="34" charset="0"/>
                <a:cs typeface="Arial" panose="020B0604020202020204" pitchFamily="34" charset="0"/>
              </a:rPr>
              <a:t>the alarm clock rang.</a:t>
            </a:r>
          </a:p>
          <a:p>
            <a:endParaRPr lang="en-US" altLang="ko-K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200" b="1" dirty="0">
                <a:latin typeface="Arial" panose="020B0604020202020204" pitchFamily="34" charset="0"/>
                <a:cs typeface="Arial" panose="020B0604020202020204" pitchFamily="34" charset="0"/>
              </a:rPr>
              <a:t>I think this is a bug.</a:t>
            </a:r>
          </a:p>
          <a:p>
            <a:endParaRPr lang="en-US" altLang="ko-K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200" b="1" dirty="0">
                <a:latin typeface="Arial" panose="020B0604020202020204" pitchFamily="34" charset="0"/>
                <a:cs typeface="Arial" panose="020B0604020202020204" pitchFamily="34" charset="0"/>
              </a:rPr>
              <a:t>I bought it in </a:t>
            </a:r>
            <a:r>
              <a:rPr lang="en-US" altLang="ko-K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Hon Kong </a:t>
            </a:r>
            <a:r>
              <a:rPr lang="en-US" altLang="ko-KR" sz="1200" b="1" dirty="0">
                <a:latin typeface="Arial" panose="020B0604020202020204" pitchFamily="34" charset="0"/>
                <a:cs typeface="Arial" panose="020B0604020202020204" pitchFamily="34" charset="0"/>
              </a:rPr>
              <a:t>two years ago.</a:t>
            </a:r>
          </a:p>
          <a:p>
            <a:r>
              <a:rPr lang="en-US" altLang="ko-KR" sz="1200" b="1" dirty="0">
                <a:latin typeface="Arial" panose="020B0604020202020204" pitchFamily="34" charset="0"/>
                <a:cs typeface="Arial" panose="020B0604020202020204" pitchFamily="34" charset="0"/>
              </a:rPr>
              <a:t>it is small, and it is reddish.</a:t>
            </a:r>
          </a:p>
          <a:p>
            <a:r>
              <a:rPr lang="en-US" altLang="ko-KR" sz="1200" b="1" dirty="0">
                <a:latin typeface="Arial" panose="020B0604020202020204" pitchFamily="34" charset="0"/>
                <a:cs typeface="Arial" panose="020B0604020202020204" pitchFamily="34" charset="0"/>
              </a:rPr>
              <a:t>I like it very much.</a:t>
            </a:r>
          </a:p>
          <a:p>
            <a:r>
              <a:rPr lang="en-US" altLang="ko-K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 remember </a:t>
            </a:r>
            <a:r>
              <a:rPr lang="en-US" altLang="ko-KR" sz="1200" b="1" dirty="0">
                <a:latin typeface="Arial" panose="020B0604020202020204" pitchFamily="34" charset="0"/>
                <a:cs typeface="Arial" panose="020B0604020202020204" pitchFamily="34" charset="0"/>
              </a:rPr>
              <a:t>it's not </a:t>
            </a:r>
            <a:r>
              <a:rPr lang="en-US" altLang="ko-K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expensive.</a:t>
            </a:r>
            <a:endParaRPr lang="en-US" altLang="ko-K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200" b="1" dirty="0">
                <a:latin typeface="Arial" panose="020B0604020202020204" pitchFamily="34" charset="0"/>
                <a:cs typeface="Arial" panose="020B0604020202020204" pitchFamily="34" charset="0"/>
              </a:rPr>
              <a:t>Maybe it's time to buy a new cellphone</a:t>
            </a:r>
            <a:r>
              <a:rPr lang="en-US" altLang="ko-K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ko-K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241110" y="3861048"/>
            <a:ext cx="3816424" cy="25922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16000" rtlCol="0" anchor="ctr"/>
          <a:lstStyle/>
          <a:p>
            <a:r>
              <a:rPr lang="en-US" altLang="ko-KR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altLang="ko-K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didn't go out and have fun all the morning.</a:t>
            </a:r>
            <a:br>
              <a:rPr lang="en-US" altLang="ko-K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Instead, I slept until noon.</a:t>
            </a:r>
            <a:br>
              <a:rPr lang="en-US" altLang="ko-K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because I went to bed very late last night.</a:t>
            </a:r>
            <a:br>
              <a:rPr lang="en-US" altLang="ko-K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ko-K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evening, I </a:t>
            </a:r>
            <a:r>
              <a:rPr lang="en-US" altLang="ko-K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vacuumed the floor,</a:t>
            </a:r>
            <a:br>
              <a:rPr lang="en-US" altLang="ko-K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put the laundry into the washing </a:t>
            </a:r>
            <a:r>
              <a:rPr lang="en-US" altLang="ko-K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to wash them.</a:t>
            </a:r>
            <a:br>
              <a:rPr lang="en-US" altLang="ko-K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 we left our apartment to dispose of the rubbish.</a:t>
            </a:r>
            <a:br>
              <a:rPr lang="en-US" altLang="ko-K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altLang="ko-K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comes to the rubbish,</a:t>
            </a:r>
            <a:br>
              <a:rPr lang="en-US" altLang="ko-K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like Germany's garbage sorting system.</a:t>
            </a:r>
            <a:br>
              <a:rPr lang="en-US" altLang="ko-K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Germany, garbage must be categorized into paper, glass, recycled, bio-stuff, etc</a:t>
            </a:r>
            <a:r>
              <a:rPr lang="en-US" altLang="ko-KR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endParaRPr lang="ko-KR" alt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4499992" y="3861048"/>
            <a:ext cx="3816424" cy="25922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16000" rtlCol="0" anchor="ctr"/>
          <a:lstStyle/>
          <a:p>
            <a:r>
              <a:rPr lang="en-US" altLang="ko-KR" sz="1200" b="1" dirty="0">
                <a:latin typeface="Arial" panose="020B0604020202020204" pitchFamily="34" charset="0"/>
                <a:cs typeface="Arial" panose="020B0604020202020204" pitchFamily="34" charset="0"/>
              </a:rPr>
              <a:t>A few days ago,</a:t>
            </a:r>
          </a:p>
          <a:p>
            <a:r>
              <a:rPr lang="en-US" altLang="ko-KR" sz="1200" b="1" dirty="0">
                <a:latin typeface="Arial" panose="020B0604020202020204" pitchFamily="34" charset="0"/>
                <a:cs typeface="Arial" panose="020B0604020202020204" pitchFamily="34" charset="0"/>
              </a:rPr>
              <a:t>I sent an email to a best friend of mine who is living in Los </a:t>
            </a:r>
            <a:r>
              <a:rPr lang="en-US" altLang="ko-K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Angeles. I </a:t>
            </a:r>
            <a:r>
              <a:rPr lang="en-US" altLang="ko-KR" sz="1200" b="1" dirty="0">
                <a:latin typeface="Arial" panose="020B0604020202020204" pitchFamily="34" charset="0"/>
                <a:cs typeface="Arial" panose="020B0604020202020204" pitchFamily="34" charset="0"/>
              </a:rPr>
              <a:t>told her I would have a chance to visit Tacoma, a city in the US,</a:t>
            </a:r>
          </a:p>
          <a:p>
            <a:r>
              <a:rPr lang="en-US" altLang="ko-KR" sz="1200" b="1" dirty="0">
                <a:latin typeface="Arial" panose="020B0604020202020204" pitchFamily="34" charset="0"/>
                <a:cs typeface="Arial" panose="020B0604020202020204" pitchFamily="34" charset="0"/>
              </a:rPr>
              <a:t>but I'm not going to </a:t>
            </a:r>
            <a:r>
              <a:rPr lang="en-US" altLang="ko-K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go, because </a:t>
            </a:r>
            <a:r>
              <a:rPr lang="en-US" altLang="ko-KR" sz="1200" b="1" dirty="0">
                <a:latin typeface="Arial" panose="020B0604020202020204" pitchFamily="34" charset="0"/>
                <a:cs typeface="Arial" panose="020B0604020202020204" pitchFamily="34" charset="0"/>
              </a:rPr>
              <a:t>I can't afford the time during this period</a:t>
            </a:r>
            <a:r>
              <a:rPr lang="en-US" altLang="ko-K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altLang="ko-K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200" b="1" dirty="0">
                <a:latin typeface="Arial" panose="020B0604020202020204" pitchFamily="34" charset="0"/>
                <a:cs typeface="Arial" panose="020B0604020202020204" pitchFamily="34" charset="0"/>
              </a:rPr>
              <a:t>Then she replied to me.</a:t>
            </a:r>
          </a:p>
          <a:p>
            <a:r>
              <a:rPr lang="en-US" altLang="ko-KR" sz="1200" b="1" dirty="0">
                <a:latin typeface="Arial" panose="020B0604020202020204" pitchFamily="34" charset="0"/>
                <a:cs typeface="Arial" panose="020B0604020202020204" pitchFamily="34" charset="0"/>
              </a:rPr>
              <a:t>She said she looked up Tacoma in google maps,</a:t>
            </a:r>
          </a:p>
          <a:p>
            <a:r>
              <a:rPr lang="en-US" altLang="ko-KR" sz="1200" b="1" dirty="0">
                <a:latin typeface="Arial" panose="020B0604020202020204" pitchFamily="34" charset="0"/>
                <a:cs typeface="Arial" panose="020B0604020202020204" pitchFamily="34" charset="0"/>
              </a:rPr>
              <a:t>and found that Tacoma is near to Seattle,</a:t>
            </a:r>
          </a:p>
          <a:p>
            <a:r>
              <a:rPr lang="en-US" altLang="ko-KR" sz="1200" b="1" dirty="0">
                <a:latin typeface="Arial" panose="020B0604020202020204" pitchFamily="34" charset="0"/>
                <a:cs typeface="Arial" panose="020B0604020202020204" pitchFamily="34" charset="0"/>
              </a:rPr>
              <a:t>not far from Los Angeles.</a:t>
            </a:r>
          </a:p>
          <a:p>
            <a:r>
              <a:rPr lang="en-US" altLang="ko-KR" sz="1200" b="1" dirty="0">
                <a:latin typeface="Arial" panose="020B0604020202020204" pitchFamily="34" charset="0"/>
                <a:cs typeface="Arial" panose="020B0604020202020204" pitchFamily="34" charset="0"/>
              </a:rPr>
              <a:t>She said </a:t>
            </a:r>
            <a:r>
              <a:rPr lang="en-US" altLang="ko-K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altLang="ko-KR" sz="1200" b="1" dirty="0">
                <a:latin typeface="Arial" panose="020B0604020202020204" pitchFamily="34" charset="0"/>
                <a:cs typeface="Arial" panose="020B0604020202020204" pitchFamily="34" charset="0"/>
              </a:rPr>
              <a:t>should also pay a visit to Vancouver.</a:t>
            </a:r>
          </a:p>
          <a:p>
            <a:r>
              <a:rPr lang="en-US" altLang="ko-KR" sz="1200" b="1" dirty="0">
                <a:latin typeface="Arial" panose="020B0604020202020204" pitchFamily="34" charset="0"/>
                <a:cs typeface="Arial" panose="020B0604020202020204" pitchFamily="34" charset="0"/>
              </a:rPr>
              <a:t>she told me she likes Vancouver very much</a:t>
            </a:r>
            <a:r>
              <a:rPr lang="en-US" altLang="ko-K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ko-K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44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4604" y="30222"/>
            <a:ext cx="9129394" cy="682777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6" t="11304" r="30951" b="42609"/>
          <a:stretch/>
        </p:blipFill>
        <p:spPr bwMode="auto">
          <a:xfrm>
            <a:off x="26166" y="30222"/>
            <a:ext cx="5034947" cy="341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1" t="11449" r="30680" b="43479"/>
          <a:stretch/>
        </p:blipFill>
        <p:spPr bwMode="auto">
          <a:xfrm>
            <a:off x="3997323" y="3444111"/>
            <a:ext cx="5124161" cy="336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9" t="12029" r="31250" b="44203"/>
          <a:stretch/>
        </p:blipFill>
        <p:spPr bwMode="auto">
          <a:xfrm>
            <a:off x="3910217" y="30221"/>
            <a:ext cx="5211268" cy="3413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2" t="12464" r="30625" b="42464"/>
          <a:stretch/>
        </p:blipFill>
        <p:spPr bwMode="auto">
          <a:xfrm>
            <a:off x="50101" y="3444110"/>
            <a:ext cx="5191369" cy="339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모서리가 둥근 직사각형 7"/>
          <p:cNvSpPr/>
          <p:nvPr/>
        </p:nvSpPr>
        <p:spPr>
          <a:xfrm>
            <a:off x="-108520" y="-99392"/>
            <a:ext cx="9433048" cy="7056784"/>
          </a:xfrm>
          <a:prstGeom prst="roundRect">
            <a:avLst>
              <a:gd name="adj" fmla="val 719"/>
            </a:avLst>
          </a:prstGeom>
          <a:solidFill>
            <a:schemeClr val="bg1">
              <a:lumMod val="95000"/>
              <a:alpha val="73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ko-KR" alt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1521294" y="2204864"/>
            <a:ext cx="6192688" cy="2571395"/>
          </a:xfrm>
          <a:prstGeom prst="roundRect">
            <a:avLst>
              <a:gd name="adj" fmla="val 593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ko-KR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Well done! Everyone!</a:t>
            </a:r>
            <a:endParaRPr lang="ko-KR" alt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768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4604" y="30222"/>
            <a:ext cx="9129394" cy="682777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6" t="11304" r="30951" b="42609"/>
          <a:stretch/>
        </p:blipFill>
        <p:spPr bwMode="auto">
          <a:xfrm>
            <a:off x="26166" y="30222"/>
            <a:ext cx="5034947" cy="341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1" t="11449" r="30680" b="43479"/>
          <a:stretch/>
        </p:blipFill>
        <p:spPr bwMode="auto">
          <a:xfrm>
            <a:off x="3997323" y="3444111"/>
            <a:ext cx="5124161" cy="336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9" t="12029" r="31250" b="44203"/>
          <a:stretch/>
        </p:blipFill>
        <p:spPr bwMode="auto">
          <a:xfrm>
            <a:off x="3910217" y="30221"/>
            <a:ext cx="5211268" cy="3413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2" t="12464" r="30625" b="42464"/>
          <a:stretch/>
        </p:blipFill>
        <p:spPr bwMode="auto">
          <a:xfrm>
            <a:off x="50101" y="3444110"/>
            <a:ext cx="5191369" cy="339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모서리가 둥근 직사각형 5"/>
          <p:cNvSpPr/>
          <p:nvPr/>
        </p:nvSpPr>
        <p:spPr>
          <a:xfrm>
            <a:off x="1691681" y="1957924"/>
            <a:ext cx="6192688" cy="2571395"/>
          </a:xfrm>
          <a:prstGeom prst="roundRect">
            <a:avLst>
              <a:gd name="adj" fmla="val 593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ko-KR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Happy if I ~</a:t>
            </a:r>
          </a:p>
          <a:p>
            <a:pPr algn="ctr"/>
            <a:r>
              <a:rPr lang="en-US" altLang="ko-KR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(If Sentence)</a:t>
            </a:r>
            <a:endParaRPr lang="ko-KR" alt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502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4604" y="30222"/>
            <a:ext cx="9129394" cy="682777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467544" y="980728"/>
            <a:ext cx="7920880" cy="14401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If a teacher asks, </a:t>
            </a:r>
          </a:p>
          <a:p>
            <a:pPr algn="ctr"/>
            <a:r>
              <a:rPr lang="en-US" altLang="ko-KR" sz="40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we will read aloud</a:t>
            </a:r>
            <a:endParaRPr lang="ko-KR" altLang="en-US" sz="4000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-10918" y="30222"/>
            <a:ext cx="2160240" cy="64807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Situation 1</a:t>
            </a:r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107503" y="2852936"/>
            <a:ext cx="8640001" cy="3204357"/>
            <a:chOff x="107503" y="2852936"/>
            <a:chExt cx="8640001" cy="3204357"/>
          </a:xfrm>
        </p:grpSpPr>
        <p:sp>
          <p:nvSpPr>
            <p:cNvPr id="5" name="직사각형 4"/>
            <p:cNvSpPr/>
            <p:nvPr/>
          </p:nvSpPr>
          <p:spPr>
            <a:xfrm>
              <a:off x="107504" y="2852936"/>
              <a:ext cx="3672408" cy="591175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216000" rtlCol="0" anchor="ctr"/>
            <a:lstStyle/>
            <a:p>
              <a:pPr algn="ctr"/>
              <a:r>
                <a:rPr lang="en-US" altLang="ko-K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Question</a:t>
              </a:r>
              <a:endParaRPr lang="ko-KR" alt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107503" y="3591017"/>
              <a:ext cx="8640000" cy="6840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216000" rtlCol="0" anchor="ctr"/>
            <a:lstStyle/>
            <a:p>
              <a:r>
                <a:rPr lang="en-US" altLang="ko-K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altLang="ko-K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r>
                <a:rPr lang="en-US" altLang="ko-K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Does it generally happen that a teacher asks to read?</a:t>
              </a:r>
              <a:endParaRPr lang="ko-KR" alt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107504" y="4509120"/>
              <a:ext cx="8640000" cy="6840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216000" rtlCol="0" anchor="ctr"/>
            <a:lstStyle/>
            <a:p>
              <a:r>
                <a:rPr lang="en-US" altLang="ko-K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altLang="ko-K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 Will you read?</a:t>
              </a:r>
              <a:endParaRPr lang="ko-KR" alt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07504" y="5373216"/>
              <a:ext cx="8640000" cy="6840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216000" rtlCol="0" anchor="ctr"/>
            <a:lstStyle/>
            <a:p>
              <a:r>
                <a:rPr lang="en-US" altLang="ko-K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altLang="ko-K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 Is it because the teacher asks you to read?</a:t>
              </a:r>
              <a:endParaRPr lang="ko-KR" alt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4435518" y="2852936"/>
            <a:ext cx="4024913" cy="3888431"/>
            <a:chOff x="4435518" y="2852936"/>
            <a:chExt cx="4024913" cy="2714565"/>
          </a:xfrm>
        </p:grpSpPr>
        <p:sp>
          <p:nvSpPr>
            <p:cNvPr id="7" name="직사각형 6"/>
            <p:cNvSpPr/>
            <p:nvPr/>
          </p:nvSpPr>
          <p:spPr>
            <a:xfrm>
              <a:off x="4435518" y="2852936"/>
              <a:ext cx="4024913" cy="5911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16000" rtlCol="0" anchor="ctr"/>
            <a:lstStyle/>
            <a:p>
              <a:pPr algn="ctr"/>
              <a:r>
                <a:rPr lang="en-US" altLang="ko-K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Concept</a:t>
              </a:r>
              <a:endParaRPr lang="ko-KR" alt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4461127" y="3506443"/>
              <a:ext cx="3999304" cy="206105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216000" rtlCol="0" anchor="ctr"/>
            <a:lstStyle/>
            <a:p>
              <a:r>
                <a:rPr lang="en-US" altLang="ko-K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Something </a:t>
              </a:r>
            </a:p>
            <a:p>
              <a:r>
                <a:rPr lang="ko-KR" alt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→ </a:t>
              </a:r>
              <a:r>
                <a:rPr lang="en-US" altLang="ko-KR" sz="2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Generally happen</a:t>
              </a:r>
            </a:p>
            <a:p>
              <a:r>
                <a:rPr lang="ko-KR" alt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→ </a:t>
              </a:r>
              <a:r>
                <a:rPr lang="en-US" altLang="ko-KR" sz="2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Possibly happen</a:t>
              </a:r>
            </a:p>
            <a:p>
              <a:r>
                <a:rPr lang="en-US" altLang="ko-K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in </a:t>
              </a:r>
              <a:r>
                <a:rPr lang="en-US" altLang="ko-K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the </a:t>
              </a:r>
              <a:r>
                <a:rPr lang="en-US" altLang="ko-KR" sz="2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Present or future</a:t>
              </a:r>
            </a:p>
            <a:p>
              <a:endParaRPr lang="en-US" altLang="ko-K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altLang="ko-KR" sz="2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If </a:t>
              </a:r>
              <a:r>
                <a:rPr lang="en-US" altLang="ko-KR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~</a:t>
              </a:r>
              <a:r>
                <a:rPr lang="en-US" altLang="ko-KR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: Reason / Cause</a:t>
              </a:r>
            </a:p>
            <a:p>
              <a:r>
                <a:rPr lang="en-US" altLang="ko-KR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other sentence</a:t>
              </a:r>
              <a:r>
                <a:rPr lang="en-US" altLang="ko-KR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result / </a:t>
              </a:r>
              <a:r>
                <a:rPr lang="en-US" altLang="ko-KR" sz="2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consequence</a:t>
              </a:r>
              <a:endParaRPr lang="en-US" altLang="ko-K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214306" y="2850907"/>
            <a:ext cx="8280000" cy="3204357"/>
            <a:chOff x="201289" y="2852936"/>
            <a:chExt cx="8280000" cy="3204357"/>
          </a:xfrm>
        </p:grpSpPr>
        <p:sp>
          <p:nvSpPr>
            <p:cNvPr id="11" name="직사각형 10"/>
            <p:cNvSpPr/>
            <p:nvPr/>
          </p:nvSpPr>
          <p:spPr>
            <a:xfrm>
              <a:off x="313118" y="2852936"/>
              <a:ext cx="3672408" cy="5911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216000" rtlCol="0" anchor="ctr"/>
            <a:lstStyle/>
            <a:p>
              <a:pPr algn="ctr"/>
              <a:r>
                <a:rPr lang="en-US" altLang="ko-K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Example</a:t>
              </a:r>
              <a:endParaRPr lang="ko-KR" alt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201289" y="3591017"/>
              <a:ext cx="8280000" cy="120613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216000" rtlCol="0" anchor="ctr"/>
            <a:lstStyle/>
            <a:p>
              <a:r>
                <a:rPr lang="en-US" altLang="ko-K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1) If we go to the buffet, </a:t>
              </a:r>
              <a:br>
                <a:rPr lang="en-US" altLang="ko-K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altLang="ko-K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we can try various types of food. </a:t>
              </a:r>
              <a:endParaRPr lang="ko-KR" alt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201289" y="5013177"/>
              <a:ext cx="8280000" cy="104411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216000" rtlCol="0" anchor="ctr"/>
            <a:lstStyle/>
            <a:p>
              <a:r>
                <a:rPr lang="en-US" altLang="ko-K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2) We will get a high score in the final exam</a:t>
              </a:r>
              <a:br>
                <a:rPr lang="en-US" altLang="ko-K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altLang="ko-K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if we study together.</a:t>
              </a:r>
              <a:r>
                <a:rPr lang="en-US" altLang="ko-K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ko-KR" alt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523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4604" y="30222"/>
            <a:ext cx="9129394" cy="682777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467544" y="980728"/>
            <a:ext cx="7920880" cy="14401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If </a:t>
            </a:r>
            <a:r>
              <a:rPr lang="en-US" altLang="ko-KR" sz="40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we were not in this class, </a:t>
            </a:r>
            <a:endParaRPr lang="en-US" altLang="ko-KR" sz="4000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en-US" altLang="ko-KR" sz="40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we </a:t>
            </a:r>
            <a:r>
              <a:rPr lang="en-US" altLang="ko-KR" sz="40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would not know each other</a:t>
            </a:r>
            <a:endParaRPr lang="ko-KR" altLang="en-US" sz="4000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-10918" y="30222"/>
            <a:ext cx="2160240" cy="64807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Situation 2</a:t>
            </a:r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107503" y="2852936"/>
            <a:ext cx="8928993" cy="3204357"/>
            <a:chOff x="107503" y="2852936"/>
            <a:chExt cx="8928993" cy="3204357"/>
          </a:xfrm>
        </p:grpSpPr>
        <p:sp>
          <p:nvSpPr>
            <p:cNvPr id="5" name="직사각형 4"/>
            <p:cNvSpPr/>
            <p:nvPr/>
          </p:nvSpPr>
          <p:spPr>
            <a:xfrm>
              <a:off x="107504" y="2852936"/>
              <a:ext cx="3672408" cy="591175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216000" rtlCol="0" anchor="ctr"/>
            <a:lstStyle/>
            <a:p>
              <a:pPr algn="ctr"/>
              <a:r>
                <a:rPr lang="en-US" altLang="ko-K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Question</a:t>
              </a:r>
              <a:endParaRPr lang="ko-KR" alt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107503" y="3591017"/>
              <a:ext cx="8784977" cy="6840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216000" rtlCol="0" anchor="ctr"/>
            <a:lstStyle/>
            <a:p>
              <a:r>
                <a:rPr lang="en-US" altLang="ko-K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altLang="ko-K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r>
                <a:rPr lang="en-US" altLang="ko-K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Are we in this class? </a:t>
              </a:r>
              <a:endParaRPr lang="ko-KR" alt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107504" y="4509120"/>
              <a:ext cx="8784976" cy="6840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216000" rtlCol="0" anchor="ctr"/>
            <a:lstStyle/>
            <a:p>
              <a:r>
                <a:rPr lang="en-US" altLang="ko-K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2) </a:t>
              </a:r>
              <a:r>
                <a:rPr lang="en-US" altLang="ko-K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Is it true that we do not know each other?</a:t>
              </a:r>
              <a:endParaRPr lang="ko-KR" alt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07504" y="5373216"/>
              <a:ext cx="8928992" cy="6840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216000" rtlCol="0" anchor="ctr"/>
            <a:lstStyle/>
            <a:p>
              <a:r>
                <a:rPr lang="en-US" altLang="ko-K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3) </a:t>
              </a:r>
              <a:r>
                <a:rPr lang="en-US" altLang="ko-K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Is it result of the situation?</a:t>
              </a:r>
              <a:endParaRPr lang="ko-KR" alt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4435518" y="2852936"/>
            <a:ext cx="4024913" cy="3888432"/>
            <a:chOff x="4435518" y="2852936"/>
            <a:chExt cx="4024913" cy="3528392"/>
          </a:xfrm>
        </p:grpSpPr>
        <p:sp>
          <p:nvSpPr>
            <p:cNvPr id="7" name="직사각형 6"/>
            <p:cNvSpPr/>
            <p:nvPr/>
          </p:nvSpPr>
          <p:spPr>
            <a:xfrm>
              <a:off x="4435518" y="2852936"/>
              <a:ext cx="4024913" cy="5911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16000" rtlCol="0" anchor="ctr"/>
            <a:lstStyle/>
            <a:p>
              <a:pPr algn="ctr"/>
              <a:r>
                <a:rPr lang="en-US" altLang="ko-K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Concept</a:t>
              </a:r>
              <a:endParaRPr lang="ko-KR" alt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4461127" y="3591017"/>
              <a:ext cx="3999304" cy="279031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216000" rtlCol="0" anchor="ctr"/>
            <a:lstStyle/>
            <a:p>
              <a:r>
                <a:rPr lang="en-US" altLang="ko-K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Something </a:t>
              </a:r>
            </a:p>
            <a:p>
              <a:r>
                <a:rPr lang="ko-KR" alt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→ </a:t>
              </a:r>
              <a:r>
                <a:rPr lang="en-US" altLang="ko-KR" sz="2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Opposite of a fact</a:t>
              </a:r>
            </a:p>
            <a:p>
              <a:r>
                <a:rPr lang="ko-KR" alt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→ </a:t>
              </a:r>
              <a:r>
                <a:rPr lang="en-US" altLang="ko-KR" sz="2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Cannot happen</a:t>
              </a:r>
            </a:p>
            <a:p>
              <a:r>
                <a:rPr lang="en-US" altLang="ko-K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in </a:t>
              </a:r>
              <a:r>
                <a:rPr lang="en-US" altLang="ko-K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the </a:t>
              </a:r>
              <a:r>
                <a:rPr lang="en-US" altLang="ko-KR" sz="2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Present or future</a:t>
              </a:r>
            </a:p>
            <a:p>
              <a:endParaRPr lang="en-US" altLang="ko-K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altLang="ko-KR" sz="2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If ~</a:t>
              </a:r>
              <a:r>
                <a:rPr lang="en-US" altLang="ko-KR" sz="2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: Reason / Cause</a:t>
              </a:r>
            </a:p>
            <a:p>
              <a:r>
                <a:rPr lang="en-US" altLang="ko-KR" sz="2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other sentence</a:t>
              </a:r>
              <a:r>
                <a:rPr lang="en-US" altLang="ko-KR" sz="2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result / consequence</a:t>
              </a:r>
              <a:endParaRPr lang="en-US" altLang="ko-K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93914" y="2852936"/>
            <a:ext cx="8568033" cy="3204357"/>
            <a:chOff x="201288" y="2852936"/>
            <a:chExt cx="8568033" cy="3204357"/>
          </a:xfrm>
        </p:grpSpPr>
        <p:sp>
          <p:nvSpPr>
            <p:cNvPr id="11" name="직사각형 10"/>
            <p:cNvSpPr/>
            <p:nvPr/>
          </p:nvSpPr>
          <p:spPr>
            <a:xfrm>
              <a:off x="313118" y="2852936"/>
              <a:ext cx="3672408" cy="5911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216000" rtlCol="0" anchor="ctr"/>
            <a:lstStyle/>
            <a:p>
              <a:pPr algn="ctr"/>
              <a:r>
                <a:rPr lang="en-US" altLang="ko-K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Example</a:t>
              </a:r>
              <a:endParaRPr lang="ko-KR" alt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201288" y="3591017"/>
              <a:ext cx="8568033" cy="120613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216000" rtlCol="0" anchor="ctr"/>
            <a:lstStyle/>
            <a:p>
              <a:r>
                <a:rPr lang="en-US" altLang="ko-K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1) If we did not like Alain, we would not enjoy this class.</a:t>
              </a:r>
              <a:endParaRPr lang="ko-KR" alt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201288" y="5013177"/>
              <a:ext cx="8568033" cy="104411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216000" rtlCol="0" anchor="ctr"/>
            <a:lstStyle/>
            <a:p>
              <a:r>
                <a:rPr lang="en-US" altLang="ko-K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2) We could have more sleep if the class started  at 2 pm.</a:t>
              </a:r>
              <a:endParaRPr lang="ko-KR" alt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207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4604" y="30222"/>
            <a:ext cx="9129394" cy="682777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467544" y="980728"/>
            <a:ext cx="7920880" cy="14401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If we had not seen the music video, </a:t>
            </a:r>
          </a:p>
          <a:p>
            <a:pPr algn="ctr"/>
            <a:r>
              <a:rPr lang="en-US" altLang="ko-KR" sz="40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we would not have danced together</a:t>
            </a:r>
            <a:endParaRPr lang="ko-KR" altLang="en-US" sz="4000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-10918" y="30222"/>
            <a:ext cx="2160240" cy="64807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Situation 3</a:t>
            </a:r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107504" y="2852936"/>
            <a:ext cx="8928992" cy="3204357"/>
            <a:chOff x="107504" y="2852936"/>
            <a:chExt cx="8928992" cy="3204357"/>
          </a:xfrm>
        </p:grpSpPr>
        <p:sp>
          <p:nvSpPr>
            <p:cNvPr id="5" name="직사각형 4"/>
            <p:cNvSpPr/>
            <p:nvPr/>
          </p:nvSpPr>
          <p:spPr>
            <a:xfrm>
              <a:off x="107504" y="2852936"/>
              <a:ext cx="3672408" cy="591175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216000" rtlCol="0" anchor="ctr"/>
            <a:lstStyle/>
            <a:p>
              <a:pPr algn="ctr"/>
              <a:r>
                <a:rPr lang="en-US" altLang="ko-K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Question</a:t>
              </a:r>
              <a:endParaRPr lang="ko-KR" alt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107504" y="3591017"/>
              <a:ext cx="4896544" cy="6840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216000" rtlCol="0" anchor="ctr"/>
            <a:lstStyle/>
            <a:p>
              <a:r>
                <a:rPr lang="en-US" altLang="ko-K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1) Did we see the music video?</a:t>
              </a:r>
              <a:endParaRPr lang="ko-KR" alt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107504" y="4509120"/>
              <a:ext cx="4896544" cy="6840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216000" rtlCol="0" anchor="ctr"/>
            <a:lstStyle/>
            <a:p>
              <a:r>
                <a:rPr lang="en-US" altLang="ko-K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altLang="ko-K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 Did we dance together? </a:t>
              </a:r>
              <a:endParaRPr lang="ko-KR" alt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07504" y="5373216"/>
              <a:ext cx="8928992" cy="6840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216000" rtlCol="0" anchor="ctr"/>
            <a:lstStyle/>
            <a:p>
              <a:r>
                <a:rPr lang="en-US" altLang="ko-K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altLang="ko-K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 Did we dance together because we saw the music video?</a:t>
              </a:r>
              <a:endParaRPr lang="ko-KR" alt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4435518" y="2852936"/>
            <a:ext cx="4024913" cy="3888432"/>
            <a:chOff x="4435518" y="2852936"/>
            <a:chExt cx="4024913" cy="3888432"/>
          </a:xfrm>
        </p:grpSpPr>
        <p:sp>
          <p:nvSpPr>
            <p:cNvPr id="7" name="직사각형 6"/>
            <p:cNvSpPr/>
            <p:nvPr/>
          </p:nvSpPr>
          <p:spPr>
            <a:xfrm>
              <a:off x="4435518" y="2852936"/>
              <a:ext cx="4024913" cy="5911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16000" rtlCol="0" anchor="ctr"/>
            <a:lstStyle/>
            <a:p>
              <a:pPr algn="ctr"/>
              <a:r>
                <a:rPr lang="en-US" altLang="ko-K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Concept</a:t>
              </a:r>
              <a:endParaRPr lang="ko-KR" alt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4461127" y="3591017"/>
              <a:ext cx="3999304" cy="315035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216000" rtlCol="0" anchor="ctr"/>
            <a:lstStyle/>
            <a:p>
              <a:r>
                <a:rPr lang="en-US" altLang="ko-K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Something </a:t>
              </a:r>
            </a:p>
            <a:p>
              <a:r>
                <a:rPr lang="ko-KR" alt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→ </a:t>
              </a:r>
              <a:r>
                <a:rPr lang="en-US" altLang="ko-KR" sz="2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Not possible </a:t>
              </a:r>
            </a:p>
            <a:p>
              <a:r>
                <a:rPr lang="ko-KR" alt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→ </a:t>
              </a:r>
              <a:r>
                <a:rPr lang="en-US" altLang="ko-KR" sz="2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Not happened</a:t>
              </a:r>
            </a:p>
            <a:p>
              <a:r>
                <a:rPr lang="en-US" altLang="ko-K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                in </a:t>
              </a:r>
              <a:r>
                <a:rPr lang="en-US" altLang="ko-K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the </a:t>
              </a:r>
              <a:r>
                <a:rPr lang="en-US" altLang="ko-KR" sz="2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Past</a:t>
              </a:r>
            </a:p>
            <a:p>
              <a:endParaRPr lang="en-US" altLang="ko-K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altLang="ko-KR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If ~</a:t>
              </a:r>
              <a:r>
                <a:rPr lang="en-US" altLang="ko-KR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: Reason / Cause</a:t>
              </a:r>
            </a:p>
            <a:p>
              <a:r>
                <a:rPr lang="en-US" altLang="ko-KR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other sentence</a:t>
              </a:r>
              <a:r>
                <a:rPr lang="en-US" altLang="ko-KR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result / </a:t>
              </a:r>
              <a:r>
                <a:rPr lang="en-US" altLang="ko-KR" sz="2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consequence</a:t>
              </a:r>
              <a:endParaRPr lang="en-US" altLang="ko-K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63445" y="2852936"/>
            <a:ext cx="8280000" cy="3204357"/>
            <a:chOff x="201289" y="2852936"/>
            <a:chExt cx="8280000" cy="3204357"/>
          </a:xfrm>
        </p:grpSpPr>
        <p:sp>
          <p:nvSpPr>
            <p:cNvPr id="11" name="직사각형 10"/>
            <p:cNvSpPr/>
            <p:nvPr/>
          </p:nvSpPr>
          <p:spPr>
            <a:xfrm>
              <a:off x="313118" y="2852936"/>
              <a:ext cx="3672408" cy="5911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216000" rtlCol="0" anchor="ctr"/>
            <a:lstStyle/>
            <a:p>
              <a:pPr algn="ctr"/>
              <a:r>
                <a:rPr lang="en-US" altLang="ko-K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Example</a:t>
              </a:r>
              <a:endParaRPr lang="ko-KR" alt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201289" y="3591017"/>
              <a:ext cx="8280000" cy="120613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216000" rtlCol="0" anchor="ctr"/>
            <a:lstStyle/>
            <a:p>
              <a:r>
                <a:rPr lang="en-US" altLang="ko-K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1) If we had not talked a lot, </a:t>
              </a:r>
            </a:p>
            <a:p>
              <a:r>
                <a:rPr lang="en-US" altLang="ko-K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we would not have known each other.</a:t>
              </a:r>
              <a:endParaRPr lang="ko-KR" alt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201289" y="5013177"/>
              <a:ext cx="8280000" cy="104411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216000" rtlCol="0" anchor="ctr"/>
            <a:lstStyle/>
            <a:p>
              <a:r>
                <a:rPr lang="en-US" altLang="ko-K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altLang="ko-K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 We would have been late if we had eaten all the food.</a:t>
              </a:r>
              <a:endParaRPr lang="ko-KR" alt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723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4604" y="30222"/>
            <a:ext cx="9129394" cy="682777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6" t="11304" r="30951" b="42609"/>
          <a:stretch/>
        </p:blipFill>
        <p:spPr bwMode="auto">
          <a:xfrm>
            <a:off x="26166" y="30221"/>
            <a:ext cx="7714186" cy="523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1" t="11449" r="30680" b="43479"/>
          <a:stretch/>
        </p:blipFill>
        <p:spPr bwMode="auto">
          <a:xfrm>
            <a:off x="1017383" y="1484785"/>
            <a:ext cx="8104102" cy="532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9" t="12029" r="31250" b="44203"/>
          <a:stretch/>
        </p:blipFill>
        <p:spPr bwMode="auto">
          <a:xfrm>
            <a:off x="899592" y="30221"/>
            <a:ext cx="8221893" cy="538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2" t="12464" r="30625" b="42464"/>
          <a:stretch/>
        </p:blipFill>
        <p:spPr bwMode="auto">
          <a:xfrm>
            <a:off x="50101" y="1628800"/>
            <a:ext cx="7963948" cy="521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70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980728"/>
            <a:ext cx="3672408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Happy sentence</a:t>
            </a:r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427984" y="980728"/>
            <a:ext cx="4248472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complete the sentence below</a:t>
            </a:r>
            <a:endParaRPr lang="ko-KR" alt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4604" y="30222"/>
            <a:ext cx="9129394" cy="682777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467544" y="1934833"/>
            <a:ext cx="3672408" cy="6840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16000" rtlCol="0" anchor="ctr"/>
          <a:lstStyle/>
          <a:p>
            <a:r>
              <a:rPr lang="en-US" altLang="ko-K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1) I will be happy if </a:t>
            </a:r>
            <a:endParaRPr lang="ko-KR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-10918" y="30222"/>
            <a:ext cx="2160240" cy="64807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Mission 1</a:t>
            </a:r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427984" y="1934833"/>
            <a:ext cx="4248472" cy="6840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16000" rtlCol="0" anchor="ctr"/>
          <a:lstStyle/>
          <a:p>
            <a:r>
              <a:rPr lang="en-US" altLang="ko-KR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I ________________</a:t>
            </a:r>
            <a:endParaRPr lang="ko-KR" alt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67544" y="2963380"/>
            <a:ext cx="6552728" cy="6840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16000" rtlCol="0" anchor="ctr"/>
          <a:lstStyle/>
          <a:p>
            <a:r>
              <a:rPr lang="en-US" altLang="ko-K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2) I would be happier / sad / depressed if </a:t>
            </a:r>
            <a:endParaRPr lang="ko-KR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4427984" y="3861048"/>
            <a:ext cx="4248472" cy="6840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16000" rtlCol="0" anchor="ctr"/>
          <a:lstStyle/>
          <a:p>
            <a:r>
              <a:rPr lang="en-US" altLang="ko-K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ko-KR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I ________________</a:t>
            </a:r>
            <a:endParaRPr lang="ko-KR" alt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67544" y="4797151"/>
            <a:ext cx="7704856" cy="6840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16000" rtlCol="0" anchor="ctr"/>
          <a:lstStyle/>
          <a:p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ko-K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It would have been fantastic / </a:t>
            </a:r>
            <a:r>
              <a:rPr lang="en-US" altLang="ko-K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awful / dreadful </a:t>
            </a:r>
            <a:r>
              <a:rPr lang="en-US" altLang="ko-K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endParaRPr lang="ko-KR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427984" y="5733255"/>
            <a:ext cx="4248472" cy="6840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16000" rtlCol="0" anchor="ctr"/>
          <a:lstStyle/>
          <a:p>
            <a:r>
              <a:rPr lang="en-US" altLang="ko-K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ko-KR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I ________________</a:t>
            </a:r>
            <a:endParaRPr lang="ko-KR" alt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60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41110" y="1232756"/>
            <a:ext cx="3816424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If sentence</a:t>
            </a:r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211960" y="1232756"/>
            <a:ext cx="4680520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Clues / Facts</a:t>
            </a:r>
            <a:endParaRPr lang="ko-KR" alt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4604" y="30222"/>
            <a:ext cx="9129394" cy="682777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41110" y="2276872"/>
            <a:ext cx="3816424" cy="16561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16000" rtlCol="0" anchor="ctr"/>
          <a:lstStyle/>
          <a:p>
            <a:r>
              <a:rPr lang="en-US" altLang="ko-K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1) If Jill</a:t>
            </a:r>
            <a:r>
              <a:rPr lang="en-US" altLang="ko-K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were rich, she would do plastic surgery.</a:t>
            </a:r>
            <a:endParaRPr lang="ko-KR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-10918" y="30222"/>
            <a:ext cx="2160240" cy="64807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Mission 2</a:t>
            </a:r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211960" y="2276872"/>
            <a:ext cx="4680520" cy="6840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16000" rtlCol="0" anchor="ctr"/>
          <a:lstStyle/>
          <a:p>
            <a:r>
              <a:rPr lang="en-US" altLang="ko-KR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Jill </a:t>
            </a:r>
            <a:r>
              <a:rPr lang="en-US" altLang="ko-KR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altLang="ko-KR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rich.</a:t>
            </a:r>
            <a:endParaRPr lang="ko-KR" alt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41110" y="4509120"/>
            <a:ext cx="3816424" cy="17281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16000" rtlCol="0" anchor="ctr"/>
          <a:lstStyle/>
          <a:p>
            <a:r>
              <a:rPr lang="en-US" altLang="ko-K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2) Jill would have dated a lot of guys, if she had studie</a:t>
            </a:r>
            <a:r>
              <a:rPr lang="en-US" altLang="ko-K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 in Turkey.</a:t>
            </a:r>
            <a:r>
              <a:rPr lang="en-US" altLang="ko-K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ko-KR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4211960" y="5553235"/>
            <a:ext cx="4680520" cy="6840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16000" rtlCol="0" anchor="ctr"/>
          <a:lstStyle/>
          <a:p>
            <a:r>
              <a:rPr lang="en-US" altLang="ko-KR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 did not study in Turkey.</a:t>
            </a:r>
            <a:endParaRPr lang="ko-KR" alt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4211960" y="3110957"/>
            <a:ext cx="4680520" cy="8220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16000" rtlCol="0" anchor="ctr"/>
          <a:lstStyle/>
          <a:p>
            <a:r>
              <a:rPr lang="en-US" altLang="ko-KR" sz="23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 doesn’t do plastic surgery.</a:t>
            </a:r>
            <a:endParaRPr lang="ko-KR" altLang="en-US" sz="23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4211960" y="4509120"/>
            <a:ext cx="4680520" cy="6840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16000" rtlCol="0" anchor="ctr"/>
          <a:lstStyle/>
          <a:p>
            <a:r>
              <a:rPr lang="en-US" altLang="ko-KR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Jill didn’t date a lot of guys.</a:t>
            </a:r>
            <a:endParaRPr lang="ko-KR" alt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21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4604" y="30222"/>
            <a:ext cx="9129394" cy="682777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대각선 방향의 모서리가 잘린 사각형 5"/>
          <p:cNvSpPr/>
          <p:nvPr/>
        </p:nvSpPr>
        <p:spPr>
          <a:xfrm>
            <a:off x="251520" y="1124744"/>
            <a:ext cx="4032448" cy="1656184"/>
          </a:xfrm>
          <a:prstGeom prst="snip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Heather would miss the bus if she did not leave the office </a:t>
            </a:r>
            <a:r>
              <a:rPr lang="en-US" altLang="ko-K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now.</a:t>
            </a:r>
            <a:endParaRPr lang="ko-KR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대각선 방향의 모서리가 잘린 사각형 6"/>
          <p:cNvSpPr/>
          <p:nvPr/>
        </p:nvSpPr>
        <p:spPr>
          <a:xfrm>
            <a:off x="251520" y="2924944"/>
            <a:ext cx="4032448" cy="1656184"/>
          </a:xfrm>
          <a:prstGeom prst="snip2Diag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If Dean had come earlier, we would have had more time to </a:t>
            </a:r>
            <a:r>
              <a:rPr lang="en-US" altLang="ko-K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chat.</a:t>
            </a:r>
            <a:endParaRPr lang="ko-KR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대각선 방향의 모서리가 잘린 사각형 7"/>
          <p:cNvSpPr/>
          <p:nvPr/>
        </p:nvSpPr>
        <p:spPr>
          <a:xfrm>
            <a:off x="251520" y="4725144"/>
            <a:ext cx="4032448" cy="1656184"/>
          </a:xfrm>
          <a:prstGeom prst="snip2Diag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If Judy knew his name, she would say hello to </a:t>
            </a:r>
            <a:r>
              <a:rPr lang="en-US" altLang="ko-K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him.</a:t>
            </a:r>
            <a:endParaRPr lang="ko-KR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대각선 방향의 모서리가 잘린 사각형 11"/>
          <p:cNvSpPr/>
          <p:nvPr/>
        </p:nvSpPr>
        <p:spPr>
          <a:xfrm>
            <a:off x="4577298" y="1124744"/>
            <a:ext cx="4032448" cy="1656184"/>
          </a:xfrm>
          <a:prstGeom prst="snip2Diag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If Heather had missed the bus, she might not have come to her friends’ house on </a:t>
            </a:r>
            <a:r>
              <a:rPr lang="en-US" altLang="ko-K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time.</a:t>
            </a:r>
            <a:endParaRPr lang="ko-KR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대각선 방향의 모서리가 잘린 사각형 12"/>
          <p:cNvSpPr/>
          <p:nvPr/>
        </p:nvSpPr>
        <p:spPr>
          <a:xfrm>
            <a:off x="4577298" y="2924944"/>
            <a:ext cx="4032448" cy="1656184"/>
          </a:xfrm>
          <a:prstGeom prst="snip2Diag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Dean won’t miss the class if he wakes up </a:t>
            </a:r>
            <a:r>
              <a:rPr lang="en-US" altLang="ko-K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now.</a:t>
            </a:r>
            <a:endParaRPr lang="ko-KR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대각선 방향의 모서리가 잘린 사각형 13"/>
          <p:cNvSpPr/>
          <p:nvPr/>
        </p:nvSpPr>
        <p:spPr>
          <a:xfrm>
            <a:off x="4577298" y="4725144"/>
            <a:ext cx="4032448" cy="1656184"/>
          </a:xfrm>
          <a:prstGeom prst="snip2Diag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Judy couldn’t have talked to him if she hadn’t known his </a:t>
            </a:r>
            <a:r>
              <a:rPr lang="en-US" altLang="ko-K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name.</a:t>
            </a:r>
            <a:endParaRPr lang="ko-KR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-10918" y="30222"/>
            <a:ext cx="2160240" cy="64807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Mission 2</a:t>
            </a:r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52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819</Words>
  <Application>Microsoft Office PowerPoint</Application>
  <PresentationFormat>화면 슬라이드 쇼(4:3)</PresentationFormat>
  <Paragraphs>124</Paragraphs>
  <Slides>11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S2</dc:creator>
  <cp:lastModifiedBy>S2</cp:lastModifiedBy>
  <cp:revision>36</cp:revision>
  <dcterms:created xsi:type="dcterms:W3CDTF">2015-03-24T16:20:32Z</dcterms:created>
  <dcterms:modified xsi:type="dcterms:W3CDTF">2015-03-31T22:07:57Z</dcterms:modified>
</cp:coreProperties>
</file>