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4664" autoAdjust="0"/>
  </p:normalViewPr>
  <p:slideViewPr>
    <p:cSldViewPr snapToGrid="0">
      <p:cViewPr varScale="1">
        <p:scale>
          <a:sx n="49" d="100"/>
          <a:sy n="49" d="100"/>
        </p:scale>
        <p:origin x="15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03E30-7506-421C-A1C3-31AF17C9439D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2FED-FB67-4DE1-89A8-CC9B852334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4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a.com/statistics/276623/number-of-apps-available-in-leading-app-store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statista.com/statistics/263794/number-of-downloads-from-the-apple-app-store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2FED-FB67-4DE1-89A8-CC9B852334B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608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2FED-FB67-4DE1-89A8-CC9B852334B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40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Branding/Brand Name.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Intended quality of the product 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Scope of the product line.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Warranty.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Packaging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2FED-FB67-4DE1-89A8-CC9B852334B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8475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List price.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Discounts.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Bundling.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Payment terms.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Leasing options (if applicable)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2FED-FB67-4DE1-89A8-CC9B852334B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652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Distribution channels (do you sell this product yourself, ship it to retailers or warehouses,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Channel Motivations (what sort of margins should your distributors expect, if applicable?).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Criteria for evaluating your distributors.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Locations.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altLang="ko-KR" dirty="0" smtClean="0"/>
              <a:t>Logistics and Supply Chain.</a:t>
            </a:r>
          </a:p>
          <a:p>
            <a:pPr marL="457200" lvl="1" indent="0">
              <a:buFont typeface="+mj-lt"/>
              <a:buNone/>
            </a:pPr>
            <a:endParaRPr lang="en-US" altLang="ko-KR" dirty="0" smtClean="0"/>
          </a:p>
          <a:p>
            <a:r>
              <a:rPr lang="en-US" altLang="ko-KR" b="1" dirty="0" smtClean="0">
                <a:effectLst/>
                <a:hlinkClick r:id="rId3" tooltip="Number of apps available in leading app stores as of July 2014"/>
              </a:rPr>
              <a:t>Number of apps available in Google Play store</a:t>
            </a:r>
            <a:r>
              <a:rPr lang="en-US" altLang="ko-KR" b="1" dirty="0" smtClean="0">
                <a:effectLst/>
              </a:rPr>
              <a:t>1,300,000</a:t>
            </a:r>
            <a:r>
              <a:rPr lang="en-US" altLang="ko-KR" b="1" dirty="0" smtClean="0">
                <a:effectLst/>
                <a:hlinkClick r:id="rId3" tooltip="Number of apps available in leading app stores as of July 2014"/>
              </a:rPr>
              <a:t> Details → Number of apps available in Windows Phone store</a:t>
            </a:r>
            <a:r>
              <a:rPr lang="en-US" altLang="ko-KR" b="1" dirty="0" smtClean="0">
                <a:effectLst/>
              </a:rPr>
              <a:t>300,000</a:t>
            </a:r>
            <a:r>
              <a:rPr lang="en-US" altLang="ko-KR" b="1" dirty="0" smtClean="0">
                <a:effectLst/>
                <a:hlinkClick r:id="rId3" tooltip="Number of apps available in leading app stores as of July 2014"/>
              </a:rPr>
              <a:t> Details → </a:t>
            </a:r>
            <a:r>
              <a:rPr lang="en-US" altLang="ko-KR" b="1" dirty="0" smtClean="0">
                <a:effectLst/>
                <a:hlinkClick r:id="rId4" tooltip="Cumulative number of apps downloaded from the Apple App Store from July 2008 to October 2014 (in billions)"/>
              </a:rPr>
              <a:t>Number of cumulative downloads from Apple App Store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2FED-FB67-4DE1-89A8-CC9B852334B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711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Advertising (what types? how much of each type? what type of advertising channels — TV, print, internet, etc. – do you plan to use?).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Public Relations.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Promotional programs.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Budget, including your break-even point.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 smtClean="0">
                <a:solidFill>
                  <a:srgbClr val="545454"/>
                </a:solidFill>
                <a:effectLst/>
              </a:rPr>
              <a:t>Projected results of this promotional program (impact to customer loyalty, new customer acquisition, etc.).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2FED-FB67-4DE1-89A8-CC9B852334B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833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altLang="ko-KR" b="1" dirty="0" smtClean="0"/>
              <a:t>MAKE A GREAT PRODUCT.</a:t>
            </a:r>
          </a:p>
          <a:p>
            <a:pPr marL="228600" indent="-228600">
              <a:buAutoNum type="arabicParenR"/>
            </a:pPr>
            <a:r>
              <a:rPr lang="en-US" altLang="ko-KR" b="1" dirty="0" smtClean="0"/>
              <a:t>DON’T SELL PRODUCTS, SELL DREAMS.</a:t>
            </a:r>
          </a:p>
          <a:p>
            <a:pPr marL="228600" indent="-228600">
              <a:buAutoNum type="arabicParenR"/>
            </a:pPr>
            <a:r>
              <a:rPr lang="en-US" altLang="ko-KR" b="1" dirty="0" smtClean="0">
                <a:effectLst/>
              </a:rPr>
              <a:t>FOCUS ON THE EXPERIENCE.</a:t>
            </a:r>
          </a:p>
          <a:p>
            <a:pPr marL="228600" indent="-228600">
              <a:buAutoNum type="arabicParenR"/>
            </a:pPr>
            <a:r>
              <a:rPr lang="en-US" altLang="ko-KR" b="1" dirty="0" smtClean="0"/>
              <a:t>TURN CONSUMERS INTO EVANGELISTS, NOT JUST CUSTOMERS.</a:t>
            </a:r>
          </a:p>
          <a:p>
            <a:pPr marL="228600" indent="-228600">
              <a:buAutoNum type="arabicParenR"/>
            </a:pPr>
            <a:r>
              <a:rPr lang="en-US" altLang="ko-KR" b="1" dirty="0" smtClean="0"/>
              <a:t>MASTER THE MESSAGE, (and now that we’re on the subject, the </a:t>
            </a:r>
            <a:r>
              <a:rPr lang="en-US" altLang="ko-KR" b="1" i="1" dirty="0" smtClean="0"/>
              <a:t>delivery</a:t>
            </a:r>
            <a:r>
              <a:rPr lang="en-US" altLang="ko-KR" b="1" dirty="0" smtClean="0"/>
              <a:t> too).</a:t>
            </a:r>
          </a:p>
          <a:p>
            <a:pPr marL="228600" indent="-228600">
              <a:buAutoNum type="arabicParenR"/>
            </a:pPr>
            <a:r>
              <a:rPr lang="en-US" altLang="ko-KR" b="1" dirty="0" smtClean="0"/>
              <a:t>DECISIONS SHOULD BE MADE BY A GROUP, NOT A COMMITTEE.</a:t>
            </a:r>
          </a:p>
          <a:p>
            <a:pPr marL="228600" indent="-228600">
              <a:buAutoNum type="arabicParenR"/>
            </a:pPr>
            <a:r>
              <a:rPr lang="en-US" altLang="ko-KR" b="1" dirty="0" smtClean="0"/>
              <a:t>FIND AN ENEMY</a:t>
            </a:r>
          </a:p>
          <a:p>
            <a:pPr marL="228600" indent="-228600">
              <a:buAutoNum type="arabicParenR"/>
            </a:pPr>
            <a:r>
              <a:rPr lang="en-US" altLang="ko-KR" b="1" dirty="0" smtClean="0"/>
              <a:t>KEEP THE DESIGN SIMPLE, AND WHEN YOU GET THERE, SIMPLIFY IT EVEN MORE</a:t>
            </a:r>
          </a:p>
          <a:p>
            <a:pPr marL="228600" indent="-228600">
              <a:buAutoNum type="arabicParenR"/>
            </a:pPr>
            <a:r>
              <a:rPr lang="en-US" altLang="ko-KR" b="1" dirty="0" smtClean="0"/>
              <a:t>YOU DON’T HAVE TO BE THE FIRST, BUT YOU’VE GOT TO BE THE BEST</a:t>
            </a:r>
          </a:p>
          <a:p>
            <a:pPr marL="228600" indent="-228600">
              <a:buAutoNum type="arabicParenR"/>
            </a:pPr>
            <a:r>
              <a:rPr lang="en-US" altLang="ko-KR" b="1" dirty="0" smtClean="0"/>
              <a:t>INNOVATE OR DIE.</a:t>
            </a:r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2FED-FB67-4DE1-89A8-CC9B852334B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4068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2FED-FB67-4DE1-89A8-CC9B852334B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35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31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73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42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07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60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07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1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242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02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7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91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3E72F-BB89-4F29-B419-C7B398FBE3D5}" type="datetimeFigureOut">
              <a:rPr lang="ko-KR" altLang="en-US" smtClean="0"/>
              <a:t>2015-04-11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4A24-68EC-4D47-8B52-AE08AAE82F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227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19034" y="167459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Gamification Mobile App.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Marketing Strategy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794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3567" y="365125"/>
            <a:ext cx="11678433" cy="1576409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Marketing Basics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6302" y="1941534"/>
            <a:ext cx="11110586" cy="44342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Product: Mobile App. for English Interview Practice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Segmentation : Adult English Education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Targeting : </a:t>
            </a:r>
            <a:r>
              <a:rPr lang="en-US" altLang="ko-KR" dirty="0" smtClean="0"/>
              <a:t>New Graduates / Potential Job Seekers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</a:t>
            </a:r>
            <a:r>
              <a:rPr lang="en-US" altLang="ko-KR" dirty="0" smtClean="0"/>
              <a:t> who </a:t>
            </a:r>
            <a:r>
              <a:rPr lang="en-US" altLang="ko-KR" dirty="0" smtClean="0"/>
              <a:t>are preparing for English Job interview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Positioning : Open a new niche market and leading the service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6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27339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Product (Marketing Mix – 4 P )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62" y="1768462"/>
            <a:ext cx="4086052" cy="2709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494" y="4477692"/>
            <a:ext cx="6676359" cy="204412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4977009" y="1991979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4000" dirty="0" smtClean="0">
                <a:solidFill>
                  <a:srgbClr val="545454"/>
                </a:solidFill>
              </a:rPr>
              <a:t>App. Branding &amp; Logo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ko-KR" sz="4000" dirty="0" smtClean="0">
              <a:solidFill>
                <a:srgbClr val="545454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4000" dirty="0" smtClean="0">
                <a:solidFill>
                  <a:srgbClr val="545454"/>
                </a:solidFill>
              </a:rPr>
              <a:t>Product Quality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ko-KR" sz="4000" dirty="0">
              <a:solidFill>
                <a:srgbClr val="54545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959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Price (Marketing Mix – 4 P)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004530"/>
            <a:ext cx="10515600" cy="4351338"/>
          </a:xfrm>
        </p:spPr>
        <p:txBody>
          <a:bodyPr/>
          <a:lstStyle/>
          <a:p>
            <a:r>
              <a:rPr lang="en-US" altLang="ko-KR" dirty="0" smtClean="0"/>
              <a:t> Price setting :  Free Service </a:t>
            </a:r>
            <a:r>
              <a:rPr lang="en-US" altLang="ko-KR" dirty="0" smtClean="0">
                <a:sym typeface="Wingdings" panose="05000000000000000000" pitchFamily="2" charset="2"/>
              </a:rPr>
              <a:t> Paid Service 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Discounts :  point program, membership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Bundling Price:  1+1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Payment method: e-payment, traditional payment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545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Place (Marketing Mix – 4 P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Distribution Channel : Apple App Store, Good Play store,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         Windows Phone store</a:t>
            </a:r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602" y="3601804"/>
            <a:ext cx="6676359" cy="204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6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Promotion (Marketing Mix – 4 P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43079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sz="2600" dirty="0" smtClean="0"/>
              <a:t>Online Advertising</a:t>
            </a:r>
          </a:p>
          <a:p>
            <a:endParaRPr lang="en-US" altLang="ko-KR" sz="2600" dirty="0" smtClean="0"/>
          </a:p>
          <a:p>
            <a:r>
              <a:rPr lang="en-US" altLang="ko-KR" sz="2600" dirty="0" smtClean="0"/>
              <a:t>Offline Advertising</a:t>
            </a:r>
          </a:p>
          <a:p>
            <a:endParaRPr lang="en-US" altLang="ko-KR" sz="2600" dirty="0"/>
          </a:p>
          <a:p>
            <a:r>
              <a:rPr lang="en-US" altLang="ko-KR" sz="2600" dirty="0" smtClean="0"/>
              <a:t>Viral Marketing </a:t>
            </a:r>
            <a:r>
              <a:rPr lang="en-US" altLang="ko-KR" sz="2600" dirty="0"/>
              <a:t> </a:t>
            </a:r>
            <a:r>
              <a:rPr lang="en-US" altLang="ko-KR" sz="2600" dirty="0" smtClean="0"/>
              <a:t>- SNS</a:t>
            </a:r>
          </a:p>
          <a:p>
            <a:pPr marL="0" indent="0">
              <a:buNone/>
            </a:pPr>
            <a:endParaRPr lang="en-US" altLang="ko-KR" sz="2600" dirty="0" smtClean="0"/>
          </a:p>
          <a:p>
            <a:r>
              <a:rPr lang="en-US" altLang="ko-KR" sz="2600" dirty="0" smtClean="0"/>
              <a:t>PR – traditional media, New paper, leaflet</a:t>
            </a:r>
          </a:p>
          <a:p>
            <a:endParaRPr lang="en-US" altLang="ko-KR" sz="2600" dirty="0"/>
          </a:p>
          <a:p>
            <a:r>
              <a:rPr lang="en-US" altLang="ko-KR" sz="2600" dirty="0" smtClean="0">
                <a:solidFill>
                  <a:prstClr val="black"/>
                </a:solidFill>
                <a:latin typeface="맑은 고딕" panose="020F0302020204030204"/>
              </a:rPr>
              <a:t>Joint program with University (Alumni, Career Center, Student’s group)</a:t>
            </a:r>
            <a:endParaRPr lang="en-US" altLang="ko-KR" sz="2600" dirty="0">
              <a:solidFill>
                <a:prstClr val="black"/>
              </a:solidFill>
              <a:latin typeface="맑은 고딕" panose="020F0302020204030204"/>
            </a:endParaRPr>
          </a:p>
          <a:p>
            <a:pPr marL="0" indent="0">
              <a:buNone/>
            </a:pPr>
            <a:endParaRPr lang="en-US" altLang="ko-KR" sz="2600" dirty="0" smtClean="0"/>
          </a:p>
          <a:p>
            <a:r>
              <a:rPr lang="en-US" altLang="ko-KR" sz="2600" dirty="0" smtClean="0"/>
              <a:t>Develop a promotion program with Recruiting agency, Headhunting companies</a:t>
            </a:r>
          </a:p>
          <a:p>
            <a:pPr marL="0" indent="0">
              <a:buNone/>
            </a:pPr>
            <a:r>
              <a:rPr lang="en-US" altLang="ko-KR" sz="2600" dirty="0" smtClean="0"/>
              <a:t>  -  Customer Loyalty, New Customer Acquisition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87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Timeless </a:t>
            </a:r>
            <a:r>
              <a:rPr lang="en-US" altLang="ko-KR" dirty="0"/>
              <a:t>Marketing </a:t>
            </a:r>
            <a:r>
              <a:rPr lang="en-US" altLang="ko-KR" dirty="0" smtClean="0"/>
              <a:t>- Steve Jobs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3" y="2059192"/>
            <a:ext cx="6245742" cy="3174919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23" y="1860713"/>
            <a:ext cx="47625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3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Mr. Job’s Legacy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MAKE A GREAT PRODUCT.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DON’T SELL PRODUCTS, SELL DREAMS.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FOCUS ON THE EXPERIENCE.</a:t>
            </a:r>
          </a:p>
          <a:p>
            <a:endParaRPr lang="en-US" altLang="ko-KR" dirty="0"/>
          </a:p>
          <a:p>
            <a:r>
              <a:rPr lang="en-US" altLang="ko-KR" dirty="0" smtClean="0"/>
              <a:t>YOU DON’T HAVE TO BE THE FIRST, BUT YOU’VE GOT TO BE THE BEST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INNOVATE OR DIE.</a:t>
            </a:r>
          </a:p>
          <a:p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59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 the successful App. launch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060" y="1971457"/>
            <a:ext cx="4195879" cy="4195879"/>
          </a:xfrm>
        </p:spPr>
      </p:pic>
    </p:spTree>
    <p:extLst>
      <p:ext uri="{BB962C8B-B14F-4D97-AF65-F5344CB8AC3E}">
        <p14:creationId xmlns:p14="http://schemas.microsoft.com/office/powerpoint/2010/main" val="79583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481</Words>
  <Application>Microsoft Office PowerPoint</Application>
  <PresentationFormat>와이드스크린</PresentationFormat>
  <Paragraphs>91</Paragraphs>
  <Slides>9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Wingdings</vt:lpstr>
      <vt:lpstr>Office 테마</vt:lpstr>
      <vt:lpstr>Gamification Mobile App.  Marketing Strategy</vt:lpstr>
      <vt:lpstr>Marketing Basics </vt:lpstr>
      <vt:lpstr>Product (Marketing Mix – 4 P )</vt:lpstr>
      <vt:lpstr>Price (Marketing Mix – 4 P)</vt:lpstr>
      <vt:lpstr>Place (Marketing Mix – 4 P )</vt:lpstr>
      <vt:lpstr>Promotion (Marketing Mix – 4 P )</vt:lpstr>
      <vt:lpstr>Timeless Marketing - Steve Jobs</vt:lpstr>
      <vt:lpstr>Mr. Job’s Legacy </vt:lpstr>
      <vt:lpstr>For the successful App. launch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   Marketing Strategy</dc:title>
  <dc:creator>WIN7</dc:creator>
  <cp:lastModifiedBy>WIN7</cp:lastModifiedBy>
  <cp:revision>85</cp:revision>
  <dcterms:created xsi:type="dcterms:W3CDTF">2015-04-11T02:02:01Z</dcterms:created>
  <dcterms:modified xsi:type="dcterms:W3CDTF">2015-04-12T14:03:05Z</dcterms:modified>
</cp:coreProperties>
</file>