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94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225" y="54884"/>
            <a:ext cx="7261225" cy="1193345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When are </a:t>
            </a:r>
            <a:r>
              <a:rPr lang="en-US" sz="4400" b="1" u="sng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imperatives</a:t>
            </a:r>
            <a:r>
              <a:rPr lang="en-US" sz="44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used?</a:t>
            </a:r>
            <a:endParaRPr lang="en-US" sz="4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175660"/>
            <a:ext cx="8026854" cy="53993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250" b="1" u="sng" dirty="0" smtClean="0">
                <a:solidFill>
                  <a:schemeClr val="accent1"/>
                </a:solidFill>
              </a:rPr>
              <a:t>Giving orders: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altLang="ko-KR" sz="2250" dirty="0" smtClean="0">
                <a:solidFill>
                  <a:schemeClr val="accent1"/>
                </a:solidFill>
              </a:rPr>
              <a:t>Do your homework!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altLang="ko-KR" sz="2250" dirty="0" smtClean="0">
                <a:solidFill>
                  <a:schemeClr val="accent1"/>
                </a:solidFill>
              </a:rPr>
              <a:t>Finish your vegetables!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50" b="1" u="sng" dirty="0" smtClean="0">
                <a:solidFill>
                  <a:schemeClr val="accent1"/>
                </a:solidFill>
              </a:rPr>
              <a:t>Giving instructions:</a:t>
            </a:r>
            <a:endParaRPr lang="en-US" sz="2250" b="1" dirty="0">
              <a:solidFill>
                <a:schemeClr val="accent1"/>
              </a:solidFill>
            </a:endParaRP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 smtClean="0">
                <a:solidFill>
                  <a:schemeClr val="accent1"/>
                </a:solidFill>
              </a:rPr>
              <a:t>Take out your textbooks.</a:t>
            </a:r>
            <a:endParaRPr lang="en-US" sz="2250" dirty="0">
              <a:solidFill>
                <a:schemeClr val="accent1"/>
              </a:solidFill>
            </a:endParaRP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 smtClean="0">
                <a:solidFill>
                  <a:schemeClr val="accent1"/>
                </a:solidFill>
              </a:rPr>
              <a:t>Check </a:t>
            </a:r>
            <a:r>
              <a:rPr lang="en-US" sz="2250" dirty="0">
                <a:solidFill>
                  <a:schemeClr val="accent1"/>
                </a:solidFill>
              </a:rPr>
              <a:t>your dictionaries.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50" b="1" u="sng" dirty="0" smtClean="0">
                <a:solidFill>
                  <a:schemeClr val="accent1"/>
                </a:solidFill>
              </a:rPr>
              <a:t>Giving suggestions:</a:t>
            </a:r>
            <a:endParaRPr lang="en-US" sz="2250" b="1" dirty="0">
              <a:solidFill>
                <a:schemeClr val="accent1"/>
              </a:solidFill>
            </a:endParaRP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>
                <a:solidFill>
                  <a:schemeClr val="accent1"/>
                </a:solidFill>
              </a:rPr>
              <a:t> Quit your job if you really hate </a:t>
            </a:r>
            <a:r>
              <a:rPr lang="en-US" sz="2250" dirty="0" smtClean="0">
                <a:solidFill>
                  <a:schemeClr val="accent1"/>
                </a:solidFill>
              </a:rPr>
              <a:t>it.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 smtClean="0">
                <a:solidFill>
                  <a:schemeClr val="accent1"/>
                </a:solidFill>
              </a:rPr>
              <a:t> </a:t>
            </a:r>
            <a:r>
              <a:rPr lang="en-US" sz="2250" dirty="0">
                <a:solidFill>
                  <a:schemeClr val="accent1"/>
                </a:solidFill>
              </a:rPr>
              <a:t>Study English every day if you want to be fluent.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50" b="1" u="sng" dirty="0">
                <a:solidFill>
                  <a:schemeClr val="accent1"/>
                </a:solidFill>
              </a:rPr>
              <a:t> Offering </a:t>
            </a:r>
            <a:r>
              <a:rPr lang="en-US" sz="2250" b="1" u="sng" dirty="0" smtClean="0">
                <a:solidFill>
                  <a:schemeClr val="accent1"/>
                </a:solidFill>
              </a:rPr>
              <a:t>something:</a:t>
            </a:r>
            <a:endParaRPr lang="en-US" sz="2250" b="1" dirty="0">
              <a:solidFill>
                <a:schemeClr val="accent1"/>
              </a:solidFill>
            </a:endParaRP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 smtClean="0">
                <a:solidFill>
                  <a:schemeClr val="accent1"/>
                </a:solidFill>
              </a:rPr>
              <a:t>Have </a:t>
            </a:r>
            <a:r>
              <a:rPr lang="en-US" sz="2250" dirty="0">
                <a:solidFill>
                  <a:schemeClr val="accent1"/>
                </a:solidFill>
              </a:rPr>
              <a:t>some more </a:t>
            </a:r>
            <a:r>
              <a:rPr lang="en-US" sz="2250" dirty="0" smtClean="0">
                <a:solidFill>
                  <a:schemeClr val="accent1"/>
                </a:solidFill>
              </a:rPr>
              <a:t>coffee.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 smtClean="0">
                <a:solidFill>
                  <a:schemeClr val="accent1"/>
                </a:solidFill>
              </a:rPr>
              <a:t>Take </a:t>
            </a:r>
            <a:r>
              <a:rPr lang="en-US" sz="2250" dirty="0">
                <a:solidFill>
                  <a:schemeClr val="accent1"/>
                </a:solidFill>
              </a:rPr>
              <a:t>my jacket if you're cold.</a:t>
            </a:r>
          </a:p>
          <a:p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xmlns="" val="3358287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75" y="15580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Sentence structure: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5" y="1553029"/>
            <a:ext cx="8625791" cy="5081488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100" b="1" dirty="0" smtClean="0">
                <a:solidFill>
                  <a:schemeClr val="accent1"/>
                </a:solidFill>
              </a:rPr>
              <a:t>Put the </a:t>
            </a:r>
            <a:r>
              <a:rPr lang="en-US" sz="2100" b="1" u="sng" dirty="0" smtClean="0">
                <a:solidFill>
                  <a:schemeClr val="accent1"/>
                </a:solidFill>
              </a:rPr>
              <a:t>plain form of action word </a:t>
            </a:r>
            <a:r>
              <a:rPr lang="en-US" sz="2100" b="1" dirty="0" smtClean="0">
                <a:solidFill>
                  <a:schemeClr val="accent1"/>
                </a:solidFill>
              </a:rPr>
              <a:t>at the front of the sentence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Come</a:t>
            </a:r>
            <a:r>
              <a:rPr lang="en-US" sz="2100" dirty="0" smtClean="0">
                <a:solidFill>
                  <a:schemeClr val="accent1"/>
                </a:solidFill>
              </a:rPr>
              <a:t> home at 3 o’clock.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Catch </a:t>
            </a:r>
            <a:r>
              <a:rPr lang="en-US" sz="2100" dirty="0" smtClean="0">
                <a:solidFill>
                  <a:schemeClr val="accent1"/>
                </a:solidFill>
              </a:rPr>
              <a:t>the ball!</a:t>
            </a:r>
          </a:p>
          <a:p>
            <a:pPr marL="1149350" lvl="2" indent="-457200">
              <a:buFont typeface="Arial" pitchFamily="34" charset="0"/>
              <a:buChar char="•"/>
            </a:pPr>
            <a:endParaRPr lang="en-US" sz="2100" dirty="0">
              <a:solidFill>
                <a:schemeClr val="accent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altLang="ko-KR" sz="2100" b="1" dirty="0" smtClean="0">
                <a:solidFill>
                  <a:schemeClr val="accent1"/>
                </a:solidFill>
              </a:rPr>
              <a:t>For negatives, a</a:t>
            </a:r>
            <a:r>
              <a:rPr lang="en-US" sz="2100" b="1" dirty="0" smtClean="0">
                <a:solidFill>
                  <a:schemeClr val="accent1"/>
                </a:solidFill>
              </a:rPr>
              <a:t>dd </a:t>
            </a:r>
            <a:r>
              <a:rPr lang="en-US" sz="2100" b="1" dirty="0">
                <a:solidFill>
                  <a:schemeClr val="accent1"/>
                </a:solidFill>
              </a:rPr>
              <a:t>‘do not</a:t>
            </a:r>
            <a:r>
              <a:rPr lang="en-US" sz="2100" b="1" dirty="0" smtClean="0">
                <a:solidFill>
                  <a:schemeClr val="accent1"/>
                </a:solidFill>
              </a:rPr>
              <a:t>’ &amp;‘never’ </a:t>
            </a:r>
            <a:r>
              <a:rPr lang="en-US" altLang="ko-KR" sz="2100" b="1" dirty="0" smtClean="0">
                <a:solidFill>
                  <a:schemeClr val="accent1"/>
                </a:solidFill>
              </a:rPr>
              <a:t>before the action word(verbs)</a:t>
            </a:r>
            <a:endParaRPr lang="en-US" sz="2100" b="1" dirty="0" smtClean="0">
              <a:solidFill>
                <a:schemeClr val="accent1"/>
              </a:solidFill>
            </a:endParaRP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Don’t</a:t>
            </a:r>
            <a:r>
              <a:rPr lang="en-US" sz="2100" dirty="0" smtClean="0">
                <a:solidFill>
                  <a:schemeClr val="accent1"/>
                </a:solidFill>
              </a:rPr>
              <a:t> smoke</a:t>
            </a:r>
            <a:endParaRPr lang="en-US" sz="2100" dirty="0">
              <a:solidFill>
                <a:schemeClr val="accent1"/>
              </a:solidFill>
            </a:endParaRPr>
          </a:p>
          <a:p>
            <a:pPr marL="1149350" lvl="2" indent="-4572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Never</a:t>
            </a:r>
            <a:r>
              <a:rPr lang="en-US" sz="2100" dirty="0" smtClean="0">
                <a:solidFill>
                  <a:schemeClr val="accent1"/>
                </a:solidFill>
              </a:rPr>
              <a:t> </a:t>
            </a:r>
            <a:r>
              <a:rPr lang="en-US" sz="2100" dirty="0">
                <a:solidFill>
                  <a:schemeClr val="accent1"/>
                </a:solidFill>
              </a:rPr>
              <a:t>drink and </a:t>
            </a:r>
            <a:r>
              <a:rPr lang="en-US" sz="2100" dirty="0" smtClean="0">
                <a:solidFill>
                  <a:schemeClr val="accent1"/>
                </a:solidFill>
              </a:rPr>
              <a:t>drive</a:t>
            </a:r>
          </a:p>
          <a:p>
            <a:pPr marL="1149350" lvl="2" indent="-4572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21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sz="2100" b="1" dirty="0" smtClean="0">
                <a:solidFill>
                  <a:schemeClr val="accent1"/>
                </a:solidFill>
              </a:rPr>
              <a:t>Use ‘please’ &amp; ‘do’ to be more polite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altLang="ko-KR" sz="2100" u="sng" dirty="0" smtClean="0">
                <a:solidFill>
                  <a:schemeClr val="accent1"/>
                </a:solidFill>
              </a:rPr>
              <a:t>Please</a:t>
            </a:r>
            <a:r>
              <a:rPr lang="en-US" altLang="ko-KR" sz="2100" dirty="0" smtClean="0">
                <a:solidFill>
                  <a:schemeClr val="accent1"/>
                </a:solidFill>
              </a:rPr>
              <a:t> do your HW.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Do</a:t>
            </a:r>
            <a:r>
              <a:rPr lang="en-US" sz="2100" dirty="0" smtClean="0">
                <a:solidFill>
                  <a:schemeClr val="accent1"/>
                </a:solidFill>
              </a:rPr>
              <a:t> sit down.</a:t>
            </a:r>
            <a:endParaRPr lang="en-US" sz="2100" dirty="0">
              <a:solidFill>
                <a:schemeClr val="accent1"/>
              </a:solidFill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4397829" y="1901371"/>
            <a:ext cx="3730171" cy="1286189"/>
            <a:chOff x="4397829" y="1901371"/>
            <a:chExt cx="3730171" cy="1286189"/>
          </a:xfrm>
        </p:grpSpPr>
        <p:sp>
          <p:nvSpPr>
            <p:cNvPr id="5" name="TextBox 4"/>
            <p:cNvSpPr txBox="1"/>
            <p:nvPr/>
          </p:nvSpPr>
          <p:spPr>
            <a:xfrm>
              <a:off x="5148263" y="2264230"/>
              <a:ext cx="2979737" cy="923330"/>
            </a:xfrm>
            <a:prstGeom prst="rect">
              <a:avLst/>
            </a:prstGeom>
            <a:noFill/>
            <a:ln w="5715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rgbClr val="0000FF"/>
                  </a:solidFill>
                  <a:ea typeface="Cambria Math" pitchFamily="18" charset="0"/>
                </a:rPr>
                <a:t>For example:</a:t>
              </a:r>
            </a:p>
            <a:p>
              <a:pPr algn="ctr"/>
              <a:r>
                <a:rPr lang="en-US" altLang="ko-KR" b="1" dirty="0" smtClean="0">
                  <a:solidFill>
                    <a:srgbClr val="0000FF"/>
                  </a:solidFill>
                  <a:ea typeface="Cambria Math" pitchFamily="18" charset="0"/>
                </a:rPr>
                <a:t>To come → Come</a:t>
              </a:r>
            </a:p>
            <a:p>
              <a:pPr algn="ctr"/>
              <a:r>
                <a:rPr lang="en-US" altLang="ko-KR" b="1" dirty="0" smtClean="0">
                  <a:solidFill>
                    <a:srgbClr val="0000FF"/>
                  </a:solidFill>
                  <a:ea typeface="Cambria Math" pitchFamily="18" charset="0"/>
                </a:rPr>
                <a:t>To catch → Catch</a:t>
              </a:r>
              <a:endParaRPr lang="ko-KR" alt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7" name="직선 화살표 연결선 6"/>
            <p:cNvCxnSpPr>
              <a:stCxn id="5" idx="1"/>
            </p:cNvCxnSpPr>
            <p:nvPr/>
          </p:nvCxnSpPr>
          <p:spPr>
            <a:xfrm flipH="1" flipV="1">
              <a:off x="4397829" y="1901371"/>
              <a:ext cx="750434" cy="824524"/>
            </a:xfrm>
            <a:prstGeom prst="straightConnector1">
              <a:avLst/>
            </a:prstGeom>
            <a:ln w="53975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5396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256" y="1843090"/>
            <a:ext cx="8229600" cy="1143000"/>
          </a:xfrm>
        </p:spPr>
        <p:txBody>
          <a:bodyPr/>
          <a:lstStyle/>
          <a:p>
            <a:r>
              <a:rPr lang="en-US" sz="56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Let’s practice together!</a:t>
            </a:r>
            <a:endParaRPr lang="en-US" sz="56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48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2" y="885373"/>
            <a:ext cx="7155542" cy="458651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 </a:t>
            </a:r>
            <a:r>
              <a:rPr lang="en-US" sz="4000" b="1" dirty="0" smtClean="0">
                <a:solidFill>
                  <a:schemeClr val="accent1"/>
                </a:solidFill>
              </a:rPr>
              <a:t>*Have some more </a:t>
            </a:r>
            <a:r>
              <a:rPr lang="en-US" sz="4000" b="1" u="sng" dirty="0" smtClean="0">
                <a:solidFill>
                  <a:schemeClr val="accent1"/>
                </a:solidFill>
              </a:rPr>
              <a:t>tea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b="1" u="sng" dirty="0" smtClean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u="sng" dirty="0" smtClean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 *Check </a:t>
            </a:r>
            <a:r>
              <a:rPr lang="en-US" sz="4000" b="1" dirty="0">
                <a:solidFill>
                  <a:schemeClr val="accent1"/>
                </a:solidFill>
              </a:rPr>
              <a:t>your </a:t>
            </a:r>
            <a:r>
              <a:rPr lang="en-US" sz="4000" b="1" u="sng" dirty="0" smtClean="0">
                <a:solidFill>
                  <a:schemeClr val="accent1"/>
                </a:solidFill>
              </a:rPr>
              <a:t>dictionaries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	</a:t>
            </a: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2800" b="1" dirty="0">
                <a:solidFill>
                  <a:schemeClr val="accent1"/>
                </a:solidFill>
              </a:rPr>
              <a:t>      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accent1"/>
                </a:solidFill>
              </a:rPr>
              <a:t> </a:t>
            </a:r>
            <a:r>
              <a:rPr lang="en-US" sz="4000" b="1" dirty="0" smtClean="0">
                <a:solidFill>
                  <a:schemeClr val="accent1"/>
                </a:solidFill>
              </a:rPr>
              <a:t>*Do </a:t>
            </a:r>
            <a:r>
              <a:rPr lang="en-US" sz="4000" b="1" dirty="0">
                <a:solidFill>
                  <a:schemeClr val="accent1"/>
                </a:solidFill>
              </a:rPr>
              <a:t>your </a:t>
            </a:r>
            <a:r>
              <a:rPr lang="en-US" sz="4000" b="1" u="sng" dirty="0" smtClean="0">
                <a:solidFill>
                  <a:schemeClr val="accent1"/>
                </a:solidFill>
              </a:rPr>
              <a:t>homework</a:t>
            </a: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accent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778569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995</TotalTime>
  <Words>115</Words>
  <Application>Microsoft Office PowerPoint</Application>
  <PresentationFormat>화면 슬라이드 쇼(4:3)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Genesis</vt:lpstr>
      <vt:lpstr>When are imperatives used?</vt:lpstr>
      <vt:lpstr>Sentence structure:</vt:lpstr>
      <vt:lpstr>Let’s practice together!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IMPERATIVES</dc:title>
  <dc:creator>hong</dc:creator>
  <cp:lastModifiedBy>user</cp:lastModifiedBy>
  <cp:revision>62</cp:revision>
  <dcterms:created xsi:type="dcterms:W3CDTF">2013-06-18T01:43:53Z</dcterms:created>
  <dcterms:modified xsi:type="dcterms:W3CDTF">2015-04-22T21:00:52Z</dcterms:modified>
</cp:coreProperties>
</file>