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8" r:id="rId3"/>
    <p:sldId id="263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99"/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66" d="100"/>
          <a:sy n="66" d="100"/>
        </p:scale>
        <p:origin x="-1506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</a:p>
          <a:p>
            <a:pPr lvl="4"/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9BC7E7-EA8E-4DA7-915E-CC098D9BADCB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1225" y="54884"/>
            <a:ext cx="7261225" cy="1193345"/>
          </a:xfrm>
        </p:spPr>
        <p:txBody>
          <a:bodyPr/>
          <a:lstStyle/>
          <a:p>
            <a:r>
              <a:rPr lang="en-US" sz="4400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When are </a:t>
            </a:r>
            <a:r>
              <a:rPr lang="en-US" sz="4400" b="1" u="sng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imperatives</a:t>
            </a:r>
            <a:r>
              <a:rPr lang="en-US" sz="4400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 used?</a:t>
            </a:r>
            <a:endParaRPr lang="en-US" sz="4400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1175660"/>
            <a:ext cx="8026854" cy="5399314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ko-KR" sz="2250" b="1" u="sng" dirty="0" smtClean="0">
                <a:solidFill>
                  <a:schemeClr val="accent1"/>
                </a:solidFill>
              </a:rPr>
              <a:t>Giving instructions:</a:t>
            </a:r>
            <a:endParaRPr lang="en-US" altLang="ko-KR" sz="2250" b="1" dirty="0" smtClean="0">
              <a:solidFill>
                <a:schemeClr val="accent1"/>
              </a:solidFill>
            </a:endParaRPr>
          </a:p>
          <a:p>
            <a:pPr marL="1149350" lvl="2" indent="-457200">
              <a:buFont typeface="Arial" pitchFamily="34" charset="0"/>
              <a:buChar char="•"/>
            </a:pPr>
            <a:r>
              <a:rPr lang="en-US" altLang="ko-KR" sz="2250" dirty="0" smtClean="0">
                <a:solidFill>
                  <a:schemeClr val="accent1"/>
                </a:solidFill>
              </a:rPr>
              <a:t>Take out your textbooks.</a:t>
            </a:r>
          </a:p>
          <a:p>
            <a:pPr marL="1149350" lvl="2" indent="-457200">
              <a:buFont typeface="Arial" pitchFamily="34" charset="0"/>
              <a:buChar char="•"/>
            </a:pPr>
            <a:r>
              <a:rPr lang="en-US" altLang="ko-KR" sz="2250" dirty="0" smtClean="0">
                <a:solidFill>
                  <a:schemeClr val="accent1"/>
                </a:solidFill>
              </a:rPr>
              <a:t>Check your dictionaries.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sz="2250" b="1" u="sng" dirty="0" smtClean="0">
                <a:solidFill>
                  <a:schemeClr val="accent1"/>
                </a:solidFill>
              </a:rPr>
              <a:t>Giving </a:t>
            </a:r>
            <a:r>
              <a:rPr lang="en-US" altLang="ko-KR" sz="2250" b="1" u="sng" dirty="0" smtClean="0">
                <a:solidFill>
                  <a:schemeClr val="accent1"/>
                </a:solidFill>
              </a:rPr>
              <a:t>orders:</a:t>
            </a:r>
          </a:p>
          <a:p>
            <a:pPr marL="1149350" lvl="2" indent="-457200">
              <a:buFont typeface="Arial" pitchFamily="34" charset="0"/>
              <a:buChar char="•"/>
            </a:pPr>
            <a:r>
              <a:rPr lang="en-US" altLang="ko-KR" sz="2250" dirty="0" smtClean="0">
                <a:solidFill>
                  <a:schemeClr val="accent1"/>
                </a:solidFill>
              </a:rPr>
              <a:t>Do your homework!</a:t>
            </a:r>
          </a:p>
          <a:p>
            <a:pPr marL="1149350" lvl="2" indent="-457200">
              <a:buFont typeface="Arial" pitchFamily="34" charset="0"/>
              <a:buChar char="•"/>
            </a:pPr>
            <a:r>
              <a:rPr lang="en-US" altLang="ko-KR" sz="2250" dirty="0" smtClean="0">
                <a:solidFill>
                  <a:schemeClr val="accent1"/>
                </a:solidFill>
              </a:rPr>
              <a:t>Finish your vegetables!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50" b="1" u="sng" dirty="0" smtClean="0">
                <a:solidFill>
                  <a:schemeClr val="accent1"/>
                </a:solidFill>
              </a:rPr>
              <a:t>Giving </a:t>
            </a:r>
            <a:r>
              <a:rPr lang="en-US" sz="2250" b="1" u="sng" dirty="0" smtClean="0">
                <a:solidFill>
                  <a:schemeClr val="accent1"/>
                </a:solidFill>
              </a:rPr>
              <a:t>suggestions:</a:t>
            </a:r>
            <a:endParaRPr lang="en-US" sz="2250" b="1" dirty="0">
              <a:solidFill>
                <a:schemeClr val="accent1"/>
              </a:solidFill>
            </a:endParaRPr>
          </a:p>
          <a:p>
            <a:pPr marL="1149350" lvl="2" indent="-457200">
              <a:buFont typeface="Arial" pitchFamily="34" charset="0"/>
              <a:buChar char="•"/>
            </a:pPr>
            <a:r>
              <a:rPr lang="en-US" sz="2250" dirty="0">
                <a:solidFill>
                  <a:schemeClr val="accent1"/>
                </a:solidFill>
              </a:rPr>
              <a:t> Quit your job if you really hate </a:t>
            </a:r>
            <a:r>
              <a:rPr lang="en-US" sz="2250" dirty="0" smtClean="0">
                <a:solidFill>
                  <a:schemeClr val="accent1"/>
                </a:solidFill>
              </a:rPr>
              <a:t>it.</a:t>
            </a:r>
          </a:p>
          <a:p>
            <a:pPr marL="1149350" lvl="2" indent="-457200">
              <a:buFont typeface="Arial" pitchFamily="34" charset="0"/>
              <a:buChar char="•"/>
            </a:pPr>
            <a:r>
              <a:rPr lang="en-US" sz="2250" dirty="0" smtClean="0">
                <a:solidFill>
                  <a:schemeClr val="accent1"/>
                </a:solidFill>
              </a:rPr>
              <a:t> </a:t>
            </a:r>
            <a:r>
              <a:rPr lang="en-US" sz="2250" dirty="0">
                <a:solidFill>
                  <a:schemeClr val="accent1"/>
                </a:solidFill>
              </a:rPr>
              <a:t>Study English every day if you want to be fluent.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50" b="1" u="sng" dirty="0">
                <a:solidFill>
                  <a:schemeClr val="accent1"/>
                </a:solidFill>
              </a:rPr>
              <a:t> Offering </a:t>
            </a:r>
            <a:r>
              <a:rPr lang="en-US" sz="2250" b="1" u="sng" dirty="0" smtClean="0">
                <a:solidFill>
                  <a:schemeClr val="accent1"/>
                </a:solidFill>
              </a:rPr>
              <a:t>something:</a:t>
            </a:r>
            <a:endParaRPr lang="en-US" sz="2250" b="1" dirty="0">
              <a:solidFill>
                <a:schemeClr val="accent1"/>
              </a:solidFill>
            </a:endParaRPr>
          </a:p>
          <a:p>
            <a:pPr marL="1149350" lvl="2" indent="-457200">
              <a:buFont typeface="Arial" pitchFamily="34" charset="0"/>
              <a:buChar char="•"/>
            </a:pPr>
            <a:r>
              <a:rPr lang="en-US" sz="2250" dirty="0" smtClean="0">
                <a:solidFill>
                  <a:schemeClr val="accent1"/>
                </a:solidFill>
              </a:rPr>
              <a:t>Have </a:t>
            </a:r>
            <a:r>
              <a:rPr lang="en-US" sz="2250" dirty="0">
                <a:solidFill>
                  <a:schemeClr val="accent1"/>
                </a:solidFill>
              </a:rPr>
              <a:t>some more </a:t>
            </a:r>
            <a:r>
              <a:rPr lang="en-US" sz="2250" dirty="0" smtClean="0">
                <a:solidFill>
                  <a:schemeClr val="accent1"/>
                </a:solidFill>
              </a:rPr>
              <a:t>coffee.</a:t>
            </a:r>
          </a:p>
          <a:p>
            <a:pPr marL="1149350" lvl="2" indent="-457200">
              <a:buFont typeface="Arial" pitchFamily="34" charset="0"/>
              <a:buChar char="•"/>
            </a:pPr>
            <a:r>
              <a:rPr lang="en-US" sz="2250" dirty="0" smtClean="0">
                <a:solidFill>
                  <a:schemeClr val="accent1"/>
                </a:solidFill>
              </a:rPr>
              <a:t>Take </a:t>
            </a:r>
            <a:r>
              <a:rPr lang="en-US" sz="2250" dirty="0">
                <a:solidFill>
                  <a:schemeClr val="accent1"/>
                </a:solidFill>
              </a:rPr>
              <a:t>my jacket if you're cold.</a:t>
            </a:r>
          </a:p>
          <a:p>
            <a:endParaRPr lang="en-US" sz="2250" dirty="0"/>
          </a:p>
        </p:txBody>
      </p:sp>
    </p:spTree>
    <p:extLst>
      <p:ext uri="{BB962C8B-B14F-4D97-AF65-F5344CB8AC3E}">
        <p14:creationId xmlns="" xmlns:p14="http://schemas.microsoft.com/office/powerpoint/2010/main" val="33582876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175" y="155804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Sentence structure: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465" y="1553029"/>
            <a:ext cx="8625791" cy="5081488"/>
          </a:xfrm>
        </p:spPr>
        <p:txBody>
          <a:bodyPr>
            <a:no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2100" b="1" dirty="0" smtClean="0">
                <a:solidFill>
                  <a:schemeClr val="accent1"/>
                </a:solidFill>
              </a:rPr>
              <a:t>Put the </a:t>
            </a:r>
            <a:r>
              <a:rPr lang="en-US" sz="2100" b="1" u="sng" dirty="0" smtClean="0">
                <a:solidFill>
                  <a:schemeClr val="accent1"/>
                </a:solidFill>
              </a:rPr>
              <a:t>plain form of action word </a:t>
            </a:r>
            <a:r>
              <a:rPr lang="en-US" sz="2100" b="1" dirty="0" smtClean="0">
                <a:solidFill>
                  <a:schemeClr val="accent1"/>
                </a:solidFill>
              </a:rPr>
              <a:t>at the front of the sentence</a:t>
            </a:r>
          </a:p>
          <a:p>
            <a:pPr marL="1149350" lvl="2" indent="-457200">
              <a:buFont typeface="Arial" pitchFamily="34" charset="0"/>
              <a:buChar char="•"/>
            </a:pPr>
            <a:r>
              <a:rPr lang="en-US" sz="2100" u="sng" dirty="0" smtClean="0">
                <a:solidFill>
                  <a:schemeClr val="accent1"/>
                </a:solidFill>
              </a:rPr>
              <a:t>Come</a:t>
            </a:r>
            <a:r>
              <a:rPr lang="en-US" sz="2100" dirty="0" smtClean="0">
                <a:solidFill>
                  <a:schemeClr val="accent1"/>
                </a:solidFill>
              </a:rPr>
              <a:t> home at 3 o’clock.</a:t>
            </a:r>
          </a:p>
          <a:p>
            <a:pPr marL="1149350" lvl="2" indent="-457200">
              <a:buFont typeface="Arial" pitchFamily="34" charset="0"/>
              <a:buChar char="•"/>
            </a:pPr>
            <a:r>
              <a:rPr lang="en-US" sz="2100" u="sng" dirty="0" smtClean="0">
                <a:solidFill>
                  <a:schemeClr val="accent1"/>
                </a:solidFill>
              </a:rPr>
              <a:t>Catch </a:t>
            </a:r>
            <a:r>
              <a:rPr lang="en-US" sz="2100" dirty="0" smtClean="0">
                <a:solidFill>
                  <a:schemeClr val="accent1"/>
                </a:solidFill>
              </a:rPr>
              <a:t>the ball!</a:t>
            </a:r>
          </a:p>
          <a:p>
            <a:pPr marL="1149350" lvl="2" indent="-457200">
              <a:buFont typeface="Arial" pitchFamily="34" charset="0"/>
              <a:buChar char="•"/>
            </a:pPr>
            <a:endParaRPr lang="en-US" sz="2100" dirty="0">
              <a:solidFill>
                <a:schemeClr val="accent1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altLang="ko-KR" sz="2100" b="1" dirty="0" smtClean="0">
                <a:solidFill>
                  <a:schemeClr val="accent1"/>
                </a:solidFill>
              </a:rPr>
              <a:t>For negatives, a</a:t>
            </a:r>
            <a:r>
              <a:rPr lang="en-US" sz="2100" b="1" dirty="0" smtClean="0">
                <a:solidFill>
                  <a:schemeClr val="accent1"/>
                </a:solidFill>
              </a:rPr>
              <a:t>dd </a:t>
            </a:r>
            <a:r>
              <a:rPr lang="en-US" sz="2100" b="1" dirty="0">
                <a:solidFill>
                  <a:schemeClr val="accent1"/>
                </a:solidFill>
              </a:rPr>
              <a:t>‘do not</a:t>
            </a:r>
            <a:r>
              <a:rPr lang="en-US" sz="2100" b="1" dirty="0" smtClean="0">
                <a:solidFill>
                  <a:schemeClr val="accent1"/>
                </a:solidFill>
              </a:rPr>
              <a:t>’ &amp;‘never’ </a:t>
            </a:r>
            <a:r>
              <a:rPr lang="en-US" altLang="ko-KR" sz="2100" b="1" dirty="0" smtClean="0">
                <a:solidFill>
                  <a:schemeClr val="accent1"/>
                </a:solidFill>
              </a:rPr>
              <a:t>before the action word(verbs)</a:t>
            </a:r>
            <a:endParaRPr lang="en-US" sz="2100" b="1" dirty="0" smtClean="0">
              <a:solidFill>
                <a:schemeClr val="accent1"/>
              </a:solidFill>
            </a:endParaRPr>
          </a:p>
          <a:p>
            <a:pPr marL="1149350" lvl="2" indent="-457200">
              <a:buFont typeface="Arial" pitchFamily="34" charset="0"/>
              <a:buChar char="•"/>
            </a:pPr>
            <a:r>
              <a:rPr lang="en-US" sz="2100" u="sng" dirty="0" smtClean="0">
                <a:solidFill>
                  <a:schemeClr val="accent1"/>
                </a:solidFill>
              </a:rPr>
              <a:t>Don’t</a:t>
            </a:r>
            <a:r>
              <a:rPr lang="en-US" sz="2100" dirty="0" smtClean="0">
                <a:solidFill>
                  <a:schemeClr val="accent1"/>
                </a:solidFill>
              </a:rPr>
              <a:t> smoke</a:t>
            </a:r>
            <a:endParaRPr lang="en-US" sz="2100" dirty="0">
              <a:solidFill>
                <a:schemeClr val="accent1"/>
              </a:solidFill>
            </a:endParaRPr>
          </a:p>
          <a:p>
            <a:pPr marL="1149350" lvl="2" indent="-457200">
              <a:lnSpc>
                <a:spcPct val="11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2100" u="sng" dirty="0" smtClean="0">
                <a:solidFill>
                  <a:schemeClr val="accent1"/>
                </a:solidFill>
              </a:rPr>
              <a:t>Never</a:t>
            </a:r>
            <a:r>
              <a:rPr lang="en-US" sz="2100" dirty="0" smtClean="0">
                <a:solidFill>
                  <a:schemeClr val="accent1"/>
                </a:solidFill>
              </a:rPr>
              <a:t> </a:t>
            </a:r>
            <a:r>
              <a:rPr lang="en-US" sz="2100" dirty="0">
                <a:solidFill>
                  <a:schemeClr val="accent1"/>
                </a:solidFill>
              </a:rPr>
              <a:t>drink and </a:t>
            </a:r>
            <a:r>
              <a:rPr lang="en-US" sz="2100" dirty="0" smtClean="0">
                <a:solidFill>
                  <a:schemeClr val="accent1"/>
                </a:solidFill>
              </a:rPr>
              <a:t>drive</a:t>
            </a:r>
          </a:p>
          <a:p>
            <a:pPr marL="1149350" lvl="2" indent="-457200">
              <a:lnSpc>
                <a:spcPct val="110000"/>
              </a:lnSpc>
              <a:spcBef>
                <a:spcPts val="0"/>
              </a:spcBef>
              <a:buFont typeface="Arial" pitchFamily="34" charset="0"/>
              <a:buChar char="•"/>
            </a:pPr>
            <a:endParaRPr lang="en-US" sz="2100" dirty="0">
              <a:solidFill>
                <a:schemeClr val="accent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ko-KR" sz="2100" b="1" dirty="0" smtClean="0">
                <a:solidFill>
                  <a:schemeClr val="accent1"/>
                </a:solidFill>
              </a:rPr>
              <a:t>Use ‘please’ &amp; ‘do’ to be more polite</a:t>
            </a:r>
          </a:p>
          <a:p>
            <a:pPr marL="1149350" lvl="2" indent="-457200">
              <a:buFont typeface="Arial" pitchFamily="34" charset="0"/>
              <a:buChar char="•"/>
            </a:pPr>
            <a:r>
              <a:rPr lang="en-US" altLang="ko-KR" sz="2100" u="sng" dirty="0" smtClean="0">
                <a:solidFill>
                  <a:schemeClr val="accent1"/>
                </a:solidFill>
              </a:rPr>
              <a:t>Please</a:t>
            </a:r>
            <a:r>
              <a:rPr lang="en-US" altLang="ko-KR" sz="2100" dirty="0" smtClean="0">
                <a:solidFill>
                  <a:schemeClr val="accent1"/>
                </a:solidFill>
              </a:rPr>
              <a:t> do your HW.</a:t>
            </a:r>
          </a:p>
          <a:p>
            <a:pPr marL="1149350" lvl="2" indent="-457200">
              <a:buFont typeface="Arial" pitchFamily="34" charset="0"/>
              <a:buChar char="•"/>
            </a:pPr>
            <a:r>
              <a:rPr lang="en-US" sz="2100" u="sng" dirty="0" smtClean="0">
                <a:solidFill>
                  <a:schemeClr val="accent1"/>
                </a:solidFill>
              </a:rPr>
              <a:t>Do</a:t>
            </a:r>
            <a:r>
              <a:rPr lang="en-US" sz="2100" dirty="0" smtClean="0">
                <a:solidFill>
                  <a:schemeClr val="accent1"/>
                </a:solidFill>
              </a:rPr>
              <a:t> sit down.</a:t>
            </a:r>
            <a:endParaRPr lang="en-US" sz="2100" dirty="0">
              <a:solidFill>
                <a:schemeClr val="accent1"/>
              </a:solidFill>
            </a:endParaRPr>
          </a:p>
        </p:txBody>
      </p:sp>
      <p:grpSp>
        <p:nvGrpSpPr>
          <p:cNvPr id="17" name="그룹 16"/>
          <p:cNvGrpSpPr/>
          <p:nvPr/>
        </p:nvGrpSpPr>
        <p:grpSpPr>
          <a:xfrm>
            <a:off x="4397829" y="1901371"/>
            <a:ext cx="3730171" cy="1286189"/>
            <a:chOff x="4397829" y="1901371"/>
            <a:chExt cx="3730171" cy="1286189"/>
          </a:xfrm>
        </p:grpSpPr>
        <p:sp>
          <p:nvSpPr>
            <p:cNvPr id="5" name="TextBox 4"/>
            <p:cNvSpPr txBox="1"/>
            <p:nvPr/>
          </p:nvSpPr>
          <p:spPr>
            <a:xfrm>
              <a:off x="5148263" y="2264230"/>
              <a:ext cx="2979737" cy="923330"/>
            </a:xfrm>
            <a:prstGeom prst="rect">
              <a:avLst/>
            </a:prstGeom>
            <a:noFill/>
            <a:ln w="57150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b="1" dirty="0" smtClean="0">
                  <a:solidFill>
                    <a:srgbClr val="0000FF"/>
                  </a:solidFill>
                  <a:ea typeface="Cambria Math" pitchFamily="18" charset="0"/>
                </a:rPr>
                <a:t>For example:</a:t>
              </a:r>
            </a:p>
            <a:p>
              <a:pPr algn="ctr"/>
              <a:r>
                <a:rPr lang="en-US" altLang="ko-KR" b="1" dirty="0" smtClean="0">
                  <a:solidFill>
                    <a:srgbClr val="0000FF"/>
                  </a:solidFill>
                  <a:ea typeface="Cambria Math" pitchFamily="18" charset="0"/>
                </a:rPr>
                <a:t>To come → Come</a:t>
              </a:r>
            </a:p>
            <a:p>
              <a:pPr algn="ctr"/>
              <a:r>
                <a:rPr lang="en-US" altLang="ko-KR" b="1" dirty="0" smtClean="0">
                  <a:solidFill>
                    <a:srgbClr val="0000FF"/>
                  </a:solidFill>
                  <a:ea typeface="Cambria Math" pitchFamily="18" charset="0"/>
                </a:rPr>
                <a:t>To catch → Catch</a:t>
              </a:r>
              <a:endParaRPr lang="ko-KR" altLang="en-US" dirty="0">
                <a:solidFill>
                  <a:srgbClr val="0000FF"/>
                </a:solidFill>
              </a:endParaRPr>
            </a:p>
          </p:txBody>
        </p:sp>
        <p:cxnSp>
          <p:nvCxnSpPr>
            <p:cNvPr id="7" name="직선 화살표 연결선 6"/>
            <p:cNvCxnSpPr>
              <a:stCxn id="5" idx="1"/>
            </p:cNvCxnSpPr>
            <p:nvPr/>
          </p:nvCxnSpPr>
          <p:spPr>
            <a:xfrm flipH="1" flipV="1">
              <a:off x="4397829" y="1901371"/>
              <a:ext cx="750434" cy="824524"/>
            </a:xfrm>
            <a:prstGeom prst="straightConnector1">
              <a:avLst/>
            </a:prstGeom>
            <a:ln w="53975">
              <a:solidFill>
                <a:srgbClr val="0000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="" xmlns:p14="http://schemas.microsoft.com/office/powerpoint/2010/main" val="1853966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256" y="1843090"/>
            <a:ext cx="8229600" cy="1143000"/>
          </a:xfrm>
        </p:spPr>
        <p:txBody>
          <a:bodyPr/>
          <a:lstStyle/>
          <a:p>
            <a:r>
              <a:rPr lang="en-US" sz="5600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Let’s practice together!</a:t>
            </a:r>
            <a:endParaRPr lang="en-US" sz="5600" b="1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354893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8572" y="885373"/>
            <a:ext cx="7155542" cy="4586515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4000" b="1" dirty="0">
                <a:solidFill>
                  <a:schemeClr val="accent1"/>
                </a:solidFill>
              </a:rPr>
              <a:t/>
            </a:r>
            <a:br>
              <a:rPr lang="en-US" sz="4000" b="1" dirty="0">
                <a:solidFill>
                  <a:schemeClr val="accent1"/>
                </a:solidFill>
              </a:rPr>
            </a:br>
            <a:r>
              <a:rPr lang="en-US" sz="4000" b="1" dirty="0">
                <a:solidFill>
                  <a:schemeClr val="accent1"/>
                </a:solidFill>
              </a:rPr>
              <a:t> </a:t>
            </a:r>
            <a:r>
              <a:rPr lang="en-US" sz="4000" b="1" dirty="0" smtClean="0">
                <a:solidFill>
                  <a:schemeClr val="accent1"/>
                </a:solidFill>
              </a:rPr>
              <a:t>*Have some more </a:t>
            </a:r>
            <a:r>
              <a:rPr lang="en-US" sz="4000" b="1" u="sng" dirty="0" smtClean="0">
                <a:solidFill>
                  <a:schemeClr val="accent1"/>
                </a:solidFill>
              </a:rPr>
              <a:t>tea</a:t>
            </a:r>
          </a:p>
          <a:p>
            <a:pPr marL="0" indent="0">
              <a:spcBef>
                <a:spcPts val="0"/>
              </a:spcBef>
              <a:buNone/>
            </a:pPr>
            <a:endParaRPr lang="en-US" sz="4000" b="1" u="sng" dirty="0" smtClean="0">
              <a:solidFill>
                <a:schemeClr val="accent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800" b="1" u="sng" dirty="0" smtClean="0">
              <a:solidFill>
                <a:schemeClr val="accent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4000" b="1" dirty="0" smtClean="0">
                <a:solidFill>
                  <a:schemeClr val="accent1"/>
                </a:solidFill>
              </a:rPr>
              <a:t> </a:t>
            </a:r>
            <a:r>
              <a:rPr lang="en-US" sz="4000" b="1" dirty="0" smtClean="0">
                <a:solidFill>
                  <a:schemeClr val="accent1"/>
                </a:solidFill>
              </a:rPr>
              <a:t>*Don’t check </a:t>
            </a:r>
            <a:r>
              <a:rPr lang="en-US" sz="4000" b="1" dirty="0">
                <a:solidFill>
                  <a:schemeClr val="accent1"/>
                </a:solidFill>
              </a:rPr>
              <a:t>your </a:t>
            </a:r>
            <a:r>
              <a:rPr lang="en-US" sz="4000" b="1" u="sng" dirty="0" smtClean="0">
                <a:solidFill>
                  <a:schemeClr val="accent1"/>
                </a:solidFill>
              </a:rPr>
              <a:t>dictionaries</a:t>
            </a:r>
            <a:r>
              <a:rPr lang="en-US" sz="4000" b="1" dirty="0">
                <a:solidFill>
                  <a:schemeClr val="accent1"/>
                </a:solidFill>
              </a:rPr>
              <a:t>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4000" b="1" dirty="0" smtClean="0">
                <a:solidFill>
                  <a:schemeClr val="accent1"/>
                </a:solidFill>
              </a:rPr>
              <a:t>	</a:t>
            </a:r>
            <a:r>
              <a:rPr lang="en-US" sz="4000" b="1" dirty="0">
                <a:solidFill>
                  <a:schemeClr val="accent1"/>
                </a:solidFill>
              </a:rPr>
              <a:t/>
            </a:r>
            <a:br>
              <a:rPr lang="en-US" sz="4000" b="1" dirty="0">
                <a:solidFill>
                  <a:schemeClr val="accent1"/>
                </a:solidFill>
              </a:rPr>
            </a:br>
            <a:r>
              <a:rPr lang="en-US" sz="2800" b="1" dirty="0">
                <a:solidFill>
                  <a:schemeClr val="accent1"/>
                </a:solidFill>
              </a:rPr>
              <a:t>      </a:t>
            </a:r>
            <a:endParaRPr lang="en-US" sz="2800" b="1" dirty="0" smtClean="0">
              <a:solidFill>
                <a:schemeClr val="accent1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4000" b="1" dirty="0">
                <a:solidFill>
                  <a:schemeClr val="accent1"/>
                </a:solidFill>
              </a:rPr>
              <a:t> </a:t>
            </a:r>
            <a:r>
              <a:rPr lang="en-US" sz="4000" b="1" dirty="0" smtClean="0">
                <a:solidFill>
                  <a:schemeClr val="accent1"/>
                </a:solidFill>
              </a:rPr>
              <a:t>*Please do </a:t>
            </a:r>
            <a:r>
              <a:rPr lang="en-US" sz="4000" b="1" dirty="0">
                <a:solidFill>
                  <a:schemeClr val="accent1"/>
                </a:solidFill>
              </a:rPr>
              <a:t>your </a:t>
            </a:r>
            <a:r>
              <a:rPr lang="en-US" sz="4000" b="1" u="sng" dirty="0" smtClean="0">
                <a:solidFill>
                  <a:schemeClr val="accent1"/>
                </a:solidFill>
              </a:rPr>
              <a:t>homework</a:t>
            </a:r>
            <a:r>
              <a:rPr lang="en-US" sz="4000" b="1" dirty="0" smtClean="0">
                <a:solidFill>
                  <a:schemeClr val="accent1"/>
                </a:solidFill>
              </a:rPr>
              <a:t>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4000" b="1" dirty="0">
                <a:solidFill>
                  <a:schemeClr val="accent1"/>
                </a:solidFill>
              </a:rPr>
              <a:t>	</a:t>
            </a:r>
          </a:p>
        </p:txBody>
      </p:sp>
    </p:spTree>
    <p:extLst>
      <p:ext uri="{BB962C8B-B14F-4D97-AF65-F5344CB8AC3E}">
        <p14:creationId xmlns="" xmlns:p14="http://schemas.microsoft.com/office/powerpoint/2010/main" val="7785698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nesis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Genesis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995</TotalTime>
  <Words>115</Words>
  <Application>Microsoft Office PowerPoint</Application>
  <PresentationFormat>화면 슬라이드 쇼(4:3)</PresentationFormat>
  <Paragraphs>36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Genesis</vt:lpstr>
      <vt:lpstr>When are imperatives used?</vt:lpstr>
      <vt:lpstr>Sentence structure:</vt:lpstr>
      <vt:lpstr>Let’s practice together!</vt:lpstr>
      <vt:lpstr>슬라이드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IMPERATIVES</dc:title>
  <dc:creator>hong</dc:creator>
  <cp:lastModifiedBy>user</cp:lastModifiedBy>
  <cp:revision>63</cp:revision>
  <dcterms:created xsi:type="dcterms:W3CDTF">2013-06-18T01:43:53Z</dcterms:created>
  <dcterms:modified xsi:type="dcterms:W3CDTF">2015-04-24T14:59:03Z</dcterms:modified>
</cp:coreProperties>
</file>