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8833"/>
    <p:restoredTop sz="96391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B013978B-C110-4D1B-A7F1-C3BD30314EA6}" type="datetime1">
              <a:rPr lang="ko-KR" altLang="en-US"/>
              <a:pPr lvl="0">
                <a:defRPr lang="ko-KR" altLang="en-US"/>
              </a:pPr>
              <a:t>2016-09-05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15B37451-0FF1-4489-A06E-8235A41ED9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5B37451-0FF1-4489-A06E-8235A41ED9CE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2B89-00F5-409F-A592-B1FA2B8B5EB6}" type="datetimeFigureOut">
              <a:rPr lang="ko-KR" altLang="en-US" smtClean="0"/>
              <a:t>2015-03-24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BD15-1295-4DE0-9F1A-ABE6E10F6B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554537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8C92B89-00F5-409F-A592-B1FA2B8B5EB6}" type="datetime1">
              <a:rPr lang="ko-KR" altLang="en-US"/>
              <a:pPr lvl="0">
                <a:defRPr lang="ko-KR" altLang="en-US"/>
              </a:pPr>
              <a:t>2016-09-02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2CABD15-1295-4DE0-9F1A-ABE6E10F6BF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8C92B89-00F5-409F-A592-B1FA2B8B5EB6}" type="datetime1">
              <a:rPr lang="ko-KR" altLang="en-US"/>
              <a:pPr lvl="0">
                <a:defRPr lang="ko-KR" altLang="en-US"/>
              </a:pPr>
              <a:t>2016-09-02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2CABD15-1295-4DE0-9F1A-ABE6E10F6BF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2B89-00F5-409F-A592-B1FA2B8B5EB6}" type="datetimeFigureOut">
              <a:rPr lang="ko-KR" altLang="en-US" smtClean="0"/>
              <a:t>2015-03-24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BD15-1295-4DE0-9F1A-ABE6E10F6B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553892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8C92B89-00F5-409F-A592-B1FA2B8B5EB6}" type="datetime1">
              <a:rPr lang="ko-KR" altLang="en-US"/>
              <a:pPr lvl="0">
                <a:defRPr lang="ko-KR" altLang="en-US"/>
              </a:pPr>
              <a:t>2016-09-02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2CABD15-1295-4DE0-9F1A-ABE6E10F6BF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8C92B89-00F5-409F-A592-B1FA2B8B5EB6}" type="datetime1">
              <a:rPr lang="ko-KR" altLang="en-US"/>
              <a:pPr lvl="0">
                <a:defRPr lang="ko-KR" altLang="en-US"/>
              </a:pPr>
              <a:t>2016-09-02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2CABD15-1295-4DE0-9F1A-ABE6E10F6BF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8C92B89-00F5-409F-A592-B1FA2B8B5EB6}" type="datetime1">
              <a:rPr lang="ko-KR" altLang="en-US"/>
              <a:pPr lvl="0">
                <a:defRPr lang="ko-KR" altLang="en-US"/>
              </a:pPr>
              <a:t>2016-09-02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2CABD15-1295-4DE0-9F1A-ABE6E10F6BF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8C92B89-00F5-409F-A592-B1FA2B8B5EB6}" type="datetime1">
              <a:rPr lang="ko-KR" altLang="en-US"/>
              <a:pPr lvl="0">
                <a:defRPr lang="ko-KR" altLang="en-US"/>
              </a:pPr>
              <a:t>2016-09-02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2CABD15-1295-4DE0-9F1A-ABE6E10F6BF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8C92B89-00F5-409F-A592-B1FA2B8B5EB6}" type="datetime1">
              <a:rPr lang="ko-KR" altLang="en-US"/>
              <a:pPr lvl="0">
                <a:defRPr lang="ko-KR" altLang="en-US"/>
              </a:pPr>
              <a:t>2016-09-02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2CABD15-1295-4DE0-9F1A-ABE6E10F6BF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8C92B89-00F5-409F-A592-B1FA2B8B5EB6}" type="datetime1">
              <a:rPr lang="ko-KR" altLang="en-US"/>
              <a:pPr lvl="0">
                <a:defRPr lang="ko-KR" altLang="en-US"/>
              </a:pPr>
              <a:t>2016-09-02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2CABD15-1295-4DE0-9F1A-ABE6E10F6BF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8C92B89-00F5-409F-A592-B1FA2B8B5EB6}" type="datetime1">
              <a:rPr lang="ko-KR" altLang="en-US"/>
              <a:pPr lvl="0">
                <a:defRPr lang="ko-KR" altLang="en-US"/>
              </a:pPr>
              <a:t>2016-09-02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2CABD15-1295-4DE0-9F1A-ABE6E10F6BF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2B89-00F5-409F-A592-B1FA2B8B5EB6}" type="datetimeFigureOut">
              <a:rPr lang="ko-KR" altLang="en-US" smtClean="0"/>
              <a:t>2015-03-24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BD15-1295-4DE0-9F1A-ABE6E10F6B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14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67408" y="260648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 sz="6000">
                <a:ln w="2540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</a:rPr>
              <a:t>At the bank</a:t>
            </a:r>
            <a:endParaRPr lang="ko-KR" altLang="en-US" sz="6000">
              <a:ln w="25400" cap="flat" cmpd="sng" algn="ctr">
                <a:solidFill>
                  <a:schemeClr val="accent2">
                    <a:shade val="20000"/>
                  </a:schemeClr>
                </a:solidFill>
                <a:prstDash val="solid"/>
                <a:round/>
              </a:ln>
              <a:solidFill>
                <a:schemeClr val="accent2"/>
              </a:solidFill>
            </a:endParaRPr>
          </a:p>
        </p:txBody>
      </p:sp>
      <p:pic>
        <p:nvPicPr>
          <p:cNvPr id="512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43472" y="2024844"/>
            <a:ext cx="6516724" cy="3816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349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Role 1. </a:t>
            </a:r>
          </a:p>
          <a:p>
            <a:endParaRPr lang="en-US" altLang="ko-KR"/>
          </a:p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37679"/>
            <a:ext cx="4225038" cy="51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9088"/>
            <a:ext cx="4176464" cy="515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9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349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Role 2. </a:t>
            </a:r>
          </a:p>
          <a:p>
            <a:endParaRPr lang="en-US" altLang="ko-KR"/>
          </a:p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9992"/>
            <a:ext cx="4464495" cy="567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919992"/>
            <a:ext cx="4349520" cy="56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414"/>
            <a:ext cx="45365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295591"/>
            <a:ext cx="4359327" cy="502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349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Role 3. </a:t>
            </a:r>
          </a:p>
          <a:p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0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46085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57" y="1268760"/>
            <a:ext cx="432048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349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Role 4. </a:t>
            </a:r>
          </a:p>
          <a:p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2182416" cy="634082"/>
          </a:xfrm>
        </p:spPr>
        <p:txBody>
          <a:bodyPr>
            <a:normAutofit fontScale="90000"/>
          </a:bodyPr>
          <a:lstStyle/>
          <a:p>
            <a:pPr lvl="0">
              <a:defRPr lang="ko-KR" altLang="en-US"/>
            </a:pPr>
            <a:r>
              <a:rPr lang="en-US" altLang="ko-KR"/>
              <a:t>Vocab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3372" y="1027273"/>
            <a:ext cx="8424936" cy="997571"/>
          </a:xfrm>
        </p:spPr>
        <p:txBody>
          <a:bodyPr>
            <a:noAutofit/>
          </a:bodyPr>
          <a:lstStyle/>
          <a:p>
            <a:pPr>
              <a:buNone/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2500" mc:Ignorable="hp" hp:hslEmbossed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Account</a:t>
            </a:r>
            <a:r>
              <a:rPr lang="ko-KR" altLang="en-US" sz="1800"/>
              <a:t> </a:t>
            </a:r>
            <a:endParaRPr lang="ko-KR" altLang="en-US" sz="1800"/>
          </a:p>
          <a:p>
            <a:pPr>
              <a:buNone/>
              <a:defRPr lang="ko-KR" altLang="en-US"/>
            </a:pPr>
            <a:r>
              <a:rPr lang="ko-KR" altLang="en-US" sz="1800"/>
              <a:t>is a financial thing which is maintained</a:t>
            </a:r>
            <a:r>
              <a:rPr lang="en-US" altLang="ko-KR" sz="1800"/>
              <a:t> </a:t>
            </a:r>
            <a:r>
              <a:rPr lang="ko-KR" altLang="en-US" sz="1800"/>
              <a:t>by a financial institution for a customer.</a:t>
            </a:r>
            <a:endParaRPr lang="ko-KR" altLang="en-US" sz="18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47750" y="2132856"/>
            <a:ext cx="7064474" cy="4068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68860"/>
            <a:ext cx="8231088" cy="395730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2182416" cy="634082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lvl="0">
              <a:defRPr lang="ko-KR" altLang="en-US"/>
            </a:pPr>
            <a:r>
              <a:rPr lang="en-US" altLang="ko-KR"/>
              <a:t>Vocab</a:t>
            </a:r>
            <a:endParaRPr lang="en-US" altLang="ko-KR"/>
          </a:p>
        </p:txBody>
      </p:sp>
      <p:sp>
        <p:nvSpPr>
          <p:cNvPr id="5" name="내용 개체 틀 2"/>
          <p:cNvSpPr/>
          <p:nvPr/>
        </p:nvSpPr>
        <p:spPr>
          <a:xfrm>
            <a:off x="443372" y="1027273"/>
            <a:ext cx="8424936" cy="997571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normalizeH="0" mc:Ignorable="hp" hp:hslEmbossed="0"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  <a:latin typeface="+mn-lt"/>
                <a:ea typeface="+mn-ea"/>
                <a:cs typeface="+mn-cs"/>
              </a:rPr>
              <a:t>Deposit</a:t>
            </a:r>
            <a:r>
              <a:rPr xmlns:mc="http://schemas.openxmlformats.org/markup-compatibility/2006" xmlns:hp="http://schemas.haansoft.com/office/presentation/8.0" kumimoji="0" lang="ko-KR" altLang="en-US" sz="2500" b="0" i="0" u="none" strike="noStrike" kern="1200" cap="none" normalizeH="0" mc:Ignorable="hp" hp:hslEmbossed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xmlns:mc="http://schemas.openxmlformats.org/markup-compatibility/2006" xmlns:hp="http://schemas.haansoft.com/office/presentation/8.0" kumimoji="0" lang="ko-KR" altLang="en-US" b="0" i="0" u="none" strike="noStrike" kern="1200" cap="none" normalizeH="0" mc:Ignorable="hp" hp:hslEmbossed="0">
              <a:solidFill>
                <a:srgbClr val="000000"/>
              </a:solidFill>
            </a:endParaRPr>
          </a:p>
          <a:p>
            <a:pPr marL="342900" indent="-342900" algn="l" defTabSz="871876" rtl="0" eaLnBrk="1" latinLnBrk="1" hangingPunct="1">
              <a:spcBef>
                <a:spcPct val="20000"/>
              </a:spcBef>
              <a:buFont typeface="Arial"/>
              <a:buNone/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b="0" i="0" u="none" strike="noStrike" kern="1200" cap="none" normalizeH="0" mc:Ignorable="hp" hp:hslEmbossed="0">
                <a:solidFill>
                  <a:srgbClr val="000000"/>
                </a:solidFill>
              </a:rPr>
              <a:t>is money placed in your own an account.</a:t>
            </a:r>
            <a:endParaRPr xmlns:mc="http://schemas.openxmlformats.org/markup-compatibility/2006" xmlns:hp="http://schemas.haansoft.com/office/presentation/8.0" kumimoji="0" lang="ko-KR" altLang="en-US" b="0" i="0" u="none" strike="noStrike" kern="1200" cap="none" normalizeH="0" mc:Ignorable="hp" hp:hslEmbossed="0">
              <a:solidFill>
                <a:srgbClr val="000000"/>
              </a:solidFill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11424" y="1844823"/>
            <a:ext cx="6804756" cy="45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483768" y="1887661"/>
            <a:ext cx="4991100" cy="35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제목 1"/>
          <p:cNvSpPr>
            <a:spLocks noGrp="1"/>
          </p:cNvSpPr>
          <p:nvPr>
            <p:ph type="title" idx="0"/>
          </p:nvPr>
        </p:nvSpPr>
        <p:spPr>
          <a:xfrm>
            <a:off x="-468560" y="116632"/>
            <a:ext cx="3240360" cy="576064"/>
          </a:xfrm>
        </p:spPr>
        <p:txBody>
          <a:bodyPr>
            <a:normAutofit fontScale="90000"/>
          </a:bodyPr>
          <a:lstStyle/>
          <a:p>
            <a:pPr lvl="0">
              <a:defRPr lang="ko-KR" altLang="en-US"/>
            </a:pPr>
            <a:r>
              <a:rPr lang="en-US" altLang="ko-KR"/>
              <a:t>Vocab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551384" y="997347"/>
            <a:ext cx="6553030" cy="1020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500">
                <a:ln w="12700" cap="flat" cmpd="sng" algn="ctr">
                  <a:solidFill>
                    <a:schemeClr val="accent3"/>
                  </a:solidFill>
                  <a:prstDash val="sysDot"/>
                  <a:round/>
                </a:ln>
                <a:noFill/>
                <a:effectLst>
                  <a:glow rad="63500">
                    <a:schemeClr val="accent3">
                      <a:satMod val="175000"/>
                      <a:alpha val="50000"/>
                    </a:schemeClr>
                  </a:glow>
                </a:effectLst>
              </a:rPr>
              <a:t>Balance</a:t>
            </a:r>
            <a:r>
              <a:rPr lang="en-US" altLang="ko-KR"/>
              <a:t> 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is the amount of money that you have in your bank account at a particular time.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468560" y="116632"/>
            <a:ext cx="3240360" cy="576064"/>
          </a:xfrm>
        </p:spPr>
        <p:txBody>
          <a:bodyPr>
            <a:normAutofit fontScale="90000"/>
          </a:bodyPr>
          <a:lstStyle/>
          <a:p>
            <a:pPr lvl="0">
              <a:defRPr lang="ko-KR" altLang="en-US"/>
            </a:pPr>
            <a:r>
              <a:rPr lang="en-US" altLang="ko-KR"/>
              <a:t>Vocab</a:t>
            </a:r>
            <a:endParaRPr lang="en-US" altLang="ko-K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052811" y="2847553"/>
            <a:ext cx="526732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658558" y="908720"/>
            <a:ext cx="8317762" cy="148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/>
              <a:t> </a:t>
            </a:r>
            <a:r>
              <a:rPr xmlns:mc="http://schemas.openxmlformats.org/markup-compatibility/2006" xmlns:hp="http://schemas.haansoft.com/office/presentation/8.0" lang="en-US" altLang="ko-KR" sz="2500" mc:Ignorable="hp" hp:hslEmbossed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A cash advance</a:t>
            </a:r>
            <a:r>
              <a:rPr lang="en-US" altLang="ko-KR"/>
              <a:t> </a:t>
            </a:r>
            <a:endParaRPr lang="en-US" altLang="ko-KR"/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/>
              <a:t>is a service provided by most credit card you are allowed to withdraw cash usually through an ATM in  the convenience store.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0"/>
          </p:nvPr>
        </p:nvSpPr>
        <p:spPr>
          <a:xfrm>
            <a:off x="-468560" y="116632"/>
            <a:ext cx="3240360" cy="576064"/>
          </a:xfrm>
        </p:spPr>
        <p:txBody>
          <a:bodyPr>
            <a:normAutofit fontScale="90000"/>
          </a:bodyPr>
          <a:lstStyle/>
          <a:p>
            <a:pPr lvl="0">
              <a:defRPr lang="ko-KR" altLang="en-US"/>
            </a:pPr>
            <a:r>
              <a:rPr lang="en-US" altLang="ko-KR"/>
              <a:t>Vocab</a:t>
            </a:r>
            <a:endParaRPr lang="en-US" altLang="ko-KR"/>
          </a:p>
        </p:txBody>
      </p:sp>
      <p:pic>
        <p:nvPicPr>
          <p:cNvPr id="205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95500" y="1475767"/>
            <a:ext cx="5772150" cy="4581525"/>
          </a:xfrm>
          <a:prstGeom prst="rect">
            <a:avLst/>
          </a:prstGeom>
        </p:spPr>
      </p:pic>
      <p:sp>
        <p:nvSpPr>
          <p:cNvPr id="2052" name=""/>
          <p:cNvSpPr txBox="1"/>
          <p:nvPr/>
        </p:nvSpPr>
        <p:spPr>
          <a:xfrm>
            <a:off x="587338" y="764704"/>
            <a:ext cx="7740910" cy="7478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sz="2500"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Mortgages</a:t>
            </a:r>
            <a:r>
              <a:rPr lang="en-US" altLang="ko-KR"/>
              <a:t> 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is a loan money which you get from a bank to buy a house.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Class="entr" presetSubtype="4" fill="hold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0"/>
          </p:nvPr>
        </p:nvSpPr>
        <p:spPr>
          <a:xfrm>
            <a:off x="-240703" y="152636"/>
            <a:ext cx="3240360" cy="576064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lvl="0">
              <a:defRPr lang="ko-KR" altLang="en-US"/>
            </a:pPr>
            <a:r>
              <a:rPr lang="en-US" altLang="ko-KR"/>
              <a:t>Vocab</a:t>
            </a:r>
            <a:endParaRPr lang="en-US" altLang="ko-KR"/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47324" y="2564904"/>
            <a:ext cx="26098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3"/>
          <p:cNvSpPr/>
          <p:nvPr/>
        </p:nvSpPr>
        <p:spPr>
          <a:xfrm>
            <a:off x="395536" y="908720"/>
            <a:ext cx="8064896" cy="74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500"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Debt </a:t>
            </a:r>
            <a:endParaRPr lang="en-US" altLang="ko-KR" sz="2500"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pattFill prst="dotGrid">
                <a:fgClr>
                  <a:schemeClr val="accent1"/>
                </a:fgClr>
                <a:bgClr>
                  <a:schemeClr val="bg1"/>
                </a:bgClr>
              </a:pattFill>
              <a:effectLst>
                <a:glow rad="1270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 lang="ko-KR" altLang="en-US"/>
            </a:pPr>
            <a:r>
              <a:rPr lang="en-US" altLang="ko-KR"/>
              <a:t>is an amount of money borrowed by someone or a</a:t>
            </a:r>
            <a:r>
              <a:rPr lang="ko-KR" altLang="en-US"/>
              <a:t> </a:t>
            </a:r>
            <a:r>
              <a:rPr lang="en-US" altLang="ko-KR"/>
              <a:t>bank.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79376" y="944724"/>
            <a:ext cx="8064896" cy="739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 </a:t>
            </a:r>
            <a:r>
              <a:rPr xmlns:mc="http://schemas.openxmlformats.org/markup-compatibility/2006" xmlns:hp="http://schemas.haansoft.com/office/presentation/8.0" lang="en-US" altLang="ko-KR" sz="2500" mc:Ignorable="hp" hp:hslEmbossed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Pay off</a:t>
            </a:r>
            <a:r>
              <a:rPr lang="en-US" altLang="ko-KR"/>
              <a:t> 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to finish paying money that you owe for something</a:t>
            </a:r>
            <a:endParaRPr lang="en-US" altLang="ko-KR"/>
          </a:p>
        </p:txBody>
      </p:sp>
      <p:sp>
        <p:nvSpPr>
          <p:cNvPr id="6" name="제목 1"/>
          <p:cNvSpPr>
            <a:spLocks noGrp="1"/>
          </p:cNvSpPr>
          <p:nvPr>
            <p:ph type="title" idx="0"/>
          </p:nvPr>
        </p:nvSpPr>
        <p:spPr>
          <a:xfrm>
            <a:off x="-468560" y="116632"/>
            <a:ext cx="3240360" cy="576064"/>
          </a:xfrm>
        </p:spPr>
        <p:txBody>
          <a:bodyPr>
            <a:normAutofit fontScale="90000"/>
          </a:bodyPr>
          <a:lstStyle/>
          <a:p>
            <a:pPr lvl="0">
              <a:defRPr lang="ko-KR" altLang="en-US"/>
            </a:pPr>
            <a:r>
              <a:rPr lang="en-US" altLang="ko-KR"/>
              <a:t>Vocab</a:t>
            </a:r>
            <a:endParaRPr lang="en-US" altLang="ko-KR"/>
          </a:p>
        </p:txBody>
      </p:sp>
      <p:sp>
        <p:nvSpPr>
          <p:cNvPr id="307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07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47428" y="1808820"/>
            <a:ext cx="6840760" cy="455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-161379" y="0"/>
            <a:ext cx="3994150" cy="758103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CA" altLang="ko-KR" sz="2000" b="1"/>
              <a:t>Conversation Guide</a:t>
            </a:r>
            <a:br>
              <a:rPr lang="ko-KR" altLang="ko-KR" sz="2000" b="1"/>
            </a:br>
            <a:r>
              <a:rPr lang="en-CA" altLang="ko-KR" sz="2000"/>
              <a:t>BE=Bank Employee, C=Client</a:t>
            </a:r>
            <a:endParaRPr lang="ko-KR" altLang="en-US" sz="2000"/>
          </a:p>
        </p:txBody>
      </p:sp>
      <p:sp>
        <p:nvSpPr>
          <p:cNvPr id="4" name="직사각형 3"/>
          <p:cNvSpPr/>
          <p:nvPr/>
        </p:nvSpPr>
        <p:spPr>
          <a:xfrm>
            <a:off x="323528" y="847312"/>
            <a:ext cx="7200800" cy="77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CA" altLang="ko-KR" sz="1500" b="1"/>
              <a:t>BE:</a:t>
            </a:r>
            <a:r>
              <a:rPr lang="en-CA" altLang="ko-KR" sz="1500"/>
              <a:t> Please have a seat. How can I help you today?</a:t>
            </a:r>
            <a:endParaRPr lang="en-CA" altLang="ko-KR" sz="1500"/>
          </a:p>
          <a:p>
            <a:pPr lvl="0">
              <a:defRPr lang="ko-KR" altLang="en-US"/>
            </a:pPr>
            <a:r>
              <a:rPr lang="en-CA" altLang="ko-KR" sz="1500"/>
              <a:t> </a:t>
            </a:r>
            <a:endParaRPr lang="en-CA" altLang="ko-KR" sz="1500"/>
          </a:p>
          <a:p>
            <a:pPr lvl="0">
              <a:defRPr lang="ko-KR" altLang="en-US"/>
            </a:pPr>
            <a:r>
              <a:rPr lang="en-CA" altLang="ko-KR" sz="1500" b="1"/>
              <a:t>C:</a:t>
            </a:r>
            <a:r>
              <a:rPr lang="en-CA" altLang="ko-KR" sz="1500"/>
              <a:t> </a:t>
            </a:r>
            <a:r>
              <a:rPr lang="en-US" altLang="ko-KR" sz="1500"/>
              <a:t>Well, I’m interested in                      but I would like some information first </a:t>
            </a:r>
            <a:endParaRPr lang="ko-KR" altLang="en-US" sz="1500"/>
          </a:p>
        </p:txBody>
      </p:sp>
      <p:sp>
        <p:nvSpPr>
          <p:cNvPr id="5" name="직사각형 4"/>
          <p:cNvSpPr/>
          <p:nvPr/>
        </p:nvSpPr>
        <p:spPr>
          <a:xfrm>
            <a:off x="2591780" y="1391359"/>
            <a:ext cx="1224136" cy="2221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37320" y="1796050"/>
            <a:ext cx="8064896" cy="30597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500" b="1"/>
              <a:t>BE:</a:t>
            </a:r>
            <a:r>
              <a:rPr lang="en-US" altLang="ko-KR" sz="1500"/>
              <a:t> I’d be happy to answer any questions you have. What would you like to know?</a:t>
            </a:r>
            <a:endParaRPr lang="en-US" altLang="ko-KR" sz="1500"/>
          </a:p>
          <a:p>
            <a:pPr lvl="0">
              <a:defRPr lang="ko-KR" altLang="en-US"/>
            </a:pPr>
            <a:r>
              <a:rPr lang="en-US" altLang="ko-KR" sz="1500"/>
              <a:t> </a:t>
            </a:r>
            <a:endParaRPr lang="en-US" altLang="ko-KR" sz="1500"/>
          </a:p>
          <a:p>
            <a:pPr lvl="0">
              <a:defRPr lang="ko-KR" altLang="en-US"/>
            </a:pPr>
            <a:r>
              <a:rPr lang="en-US" altLang="ko-KR" sz="1500" b="1"/>
              <a:t>C:</a:t>
            </a:r>
            <a:r>
              <a:rPr lang="en-US" altLang="ko-KR" sz="1500"/>
              <a:t> Well for starters, what kind of do you                       offer? </a:t>
            </a:r>
            <a:endParaRPr lang="en-US" altLang="ko-KR" sz="1500"/>
          </a:p>
          <a:p>
            <a:pPr lvl="0">
              <a:defRPr lang="ko-KR" altLang="en-US"/>
            </a:pPr>
            <a:r>
              <a:rPr lang="en-US" altLang="ko-KR" sz="1500"/>
              <a:t>  </a:t>
            </a:r>
            <a:endParaRPr lang="en-US" altLang="ko-KR" sz="1500"/>
          </a:p>
          <a:p>
            <a:pPr lvl="0">
              <a:defRPr lang="ko-KR" altLang="en-US"/>
            </a:pPr>
            <a:r>
              <a:rPr lang="en-US" altLang="ko-KR" sz="1500" b="1"/>
              <a:t>BE:</a:t>
            </a:r>
            <a:r>
              <a:rPr lang="en-US" altLang="ko-KR" sz="1500"/>
              <a:t> We have                              and </a:t>
            </a:r>
            <a:endParaRPr lang="en-US" altLang="ko-KR" sz="1500"/>
          </a:p>
          <a:p>
            <a:pPr lvl="0">
              <a:defRPr lang="ko-KR" altLang="en-US"/>
            </a:pPr>
            <a:endParaRPr lang="en-US" altLang="ko-KR" sz="1500"/>
          </a:p>
          <a:p>
            <a:pPr lvl="0">
              <a:defRPr lang="ko-KR" altLang="en-US"/>
            </a:pPr>
            <a:r>
              <a:rPr lang="en-US" altLang="ko-KR" sz="1500" b="1"/>
              <a:t>C:</a:t>
            </a:r>
            <a:r>
              <a:rPr lang="en-US" altLang="ko-KR" sz="1500"/>
              <a:t> Could you explain the difference please?</a:t>
            </a:r>
            <a:endParaRPr lang="en-US" altLang="ko-KR" sz="1500"/>
          </a:p>
          <a:p>
            <a:pPr lvl="0">
              <a:defRPr lang="ko-KR" altLang="en-US"/>
            </a:pPr>
            <a:r>
              <a:rPr lang="en-US" altLang="ko-KR" sz="1500"/>
              <a:t> </a:t>
            </a:r>
            <a:endParaRPr lang="en-US" altLang="ko-KR" sz="1500"/>
          </a:p>
          <a:p>
            <a:pPr lvl="0">
              <a:defRPr lang="ko-KR" altLang="en-US"/>
            </a:pPr>
            <a:r>
              <a:rPr lang="en-US" altLang="ko-KR" sz="1500" b="1"/>
              <a:t>BE:  </a:t>
            </a:r>
            <a:r>
              <a:rPr lang="en-US" altLang="ko-KR" sz="1500"/>
              <a:t>Sure.</a:t>
            </a:r>
            <a:r>
              <a:rPr lang="en-US" altLang="ko-KR" sz="1500" b="1"/>
              <a:t> </a:t>
            </a:r>
            <a:r>
              <a:rPr lang="en-US" altLang="ko-KR" sz="1500"/>
              <a:t>(</a:t>
            </a:r>
            <a:r>
              <a:rPr lang="en-US" altLang="ko-KR" sz="1500" i="1"/>
              <a:t>Explains Different Something</a:t>
            </a:r>
            <a:r>
              <a:rPr lang="en-US" altLang="ko-KR" sz="1500"/>
              <a:t>).</a:t>
            </a:r>
            <a:endParaRPr lang="en-US" altLang="ko-KR" sz="1500"/>
          </a:p>
          <a:p>
            <a:pPr lvl="0">
              <a:defRPr lang="ko-KR" altLang="en-US"/>
            </a:pPr>
            <a:r>
              <a:rPr lang="en-US" altLang="ko-KR" sz="1500"/>
              <a:t> </a:t>
            </a:r>
            <a:endParaRPr lang="en-US" altLang="ko-KR" sz="1500"/>
          </a:p>
          <a:p>
            <a:pPr lvl="0">
              <a:defRPr lang="ko-KR" altLang="en-US"/>
            </a:pPr>
            <a:r>
              <a:rPr lang="en-US" altLang="ko-KR" sz="1500" b="1"/>
              <a:t>BE</a:t>
            </a:r>
            <a:r>
              <a:rPr lang="en-US" altLang="ko-KR" sz="1500"/>
              <a:t>: Do you have any questions regarding what I just told you?</a:t>
            </a:r>
            <a:endParaRPr lang="en-US" altLang="ko-KR" sz="1500"/>
          </a:p>
          <a:p>
            <a:pPr lvl="0">
              <a:defRPr lang="ko-KR" altLang="en-US"/>
            </a:pPr>
            <a:endParaRPr lang="ko-KR" altLang="ko-KR" sz="1500"/>
          </a:p>
          <a:p>
            <a:pPr lvl="0">
              <a:defRPr lang="ko-KR" altLang="en-US"/>
            </a:pPr>
            <a:r>
              <a:rPr lang="en-US" altLang="ko-KR" sz="1500" b="1"/>
              <a:t>C:</a:t>
            </a:r>
            <a:r>
              <a:rPr lang="en-US" altLang="ko-KR" sz="1500"/>
              <a:t> No. I’d like to apply for </a:t>
            </a:r>
            <a:endParaRPr lang="ko-KR" altLang="ko-KR" sz="1500"/>
          </a:p>
        </p:txBody>
      </p:sp>
      <p:sp>
        <p:nvSpPr>
          <p:cNvPr id="7" name="직사각형 6"/>
          <p:cNvSpPr/>
          <p:nvPr/>
        </p:nvSpPr>
        <p:spPr>
          <a:xfrm>
            <a:off x="3960550" y="2288816"/>
            <a:ext cx="1445037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632612" y="2778642"/>
            <a:ext cx="1692188" cy="257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960550" y="2778642"/>
            <a:ext cx="2232248" cy="257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758214" y="4623851"/>
            <a:ext cx="2880320" cy="2630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27704" y="5085184"/>
            <a:ext cx="7717055" cy="542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500" b="1"/>
              <a:t>BE:</a:t>
            </a:r>
            <a:r>
              <a:rPr lang="en-US" altLang="ko-KR" sz="1500"/>
              <a:t> So I’ll need to ask you some questions about your personal finances Can you spell your name for me?</a:t>
            </a:r>
            <a:endParaRPr lang="ko-KR" altLang="ko-KR" sz="1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216</ep:Words>
  <ep:PresentationFormat>화면 슬라이드 쇼(4:3)</ep:PresentationFormat>
  <ep:Paragraphs>49</ep:Paragraphs>
  <ep:Slides>13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ep:HeadingPairs>
  <ep:TitlesOfParts>
    <vt:vector size="14" baseType="lpstr">
      <vt:lpstr>Office 테마</vt:lpstr>
      <vt:lpstr>At the bank</vt:lpstr>
      <vt:lpstr>Vocab</vt:lpstr>
      <vt:lpstr>Vocab</vt:lpstr>
      <vt:lpstr>Vocab</vt:lpstr>
      <vt:lpstr>Vocab</vt:lpstr>
      <vt:lpstr>Vocab</vt:lpstr>
      <vt:lpstr>Vocab</vt:lpstr>
      <vt:lpstr>Vocab</vt:lpstr>
      <vt:lpstr>PowerPoint 프레젠테이션</vt:lpstr>
      <vt:lpstr>PowerPoint 프레젠테이션</vt:lpstr>
      <vt:lpstr>PowerPoint 프레젠테이션</vt:lpstr>
      <vt:lpstr>슬라이드 12</vt:lpstr>
      <vt:lpstr>슬라이드 13</vt:lpstr>
    </vt:vector>
  </ep:TitlesOfParts>
  <ep:HyperlinkBase/>
  <ep:Application>Show</ep:Application>
  <ep:AppVersion>0906.0000.01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2015-03-24T11:04:58.000</dcterms:created>
  <dc:creator>n1</dc:creator>
  <cp:lastModifiedBy>user</cp:lastModifiedBy>
  <dcterms:modified xsi:type="dcterms:W3CDTF">2016-09-05T12:58:45.499</dcterms:modified>
  <cp:revision>71</cp:revision>
  <dc:title>PowerPoint 프레젠테이션</dc:title>
</cp:coreProperties>
</file>