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4348" y="2143116"/>
            <a:ext cx="7643866" cy="1500198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85786" y="3786190"/>
            <a:ext cx="7500990" cy="857256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C039-0D73-4503-BCBF-15F3AA13D365}" type="datetimeFigureOut">
              <a:rPr lang="ko-KR" altLang="en-US" smtClean="0"/>
              <a:t>2016-09-20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ACD9-5EFA-461D-A15B-4794B4FC836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b"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00175"/>
            <a:ext cx="8229600" cy="4625989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C039-0D73-4503-BCBF-15F3AA13D365}" type="datetimeFigureOut">
              <a:rPr lang="ko-KR" altLang="en-US" smtClean="0"/>
              <a:t>2016-09-20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ACD9-5EFA-461D-A15B-4794B4FC8368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455646" y="1428736"/>
            <a:ext cx="8215370" cy="1588"/>
          </a:xfrm>
          <a:prstGeom prst="line">
            <a:avLst/>
          </a:prstGeom>
          <a:noFill/>
          <a:ln w="28575" cap="sq" cmpd="sng" algn="ctr">
            <a:solidFill>
              <a:srgbClr val="E49458"/>
            </a:solidFill>
            <a:prstDash val="solid"/>
          </a:ln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rgbClr val="E49458">
                <a:tint val="100000"/>
                <a:shade val="100000"/>
                <a:hueMod val="100000"/>
                <a:satMod val="100000"/>
              </a:srgbClr>
            </a:contourClr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7643834" y="-15949"/>
            <a:ext cx="1500166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643834" y="285728"/>
            <a:ext cx="1214446" cy="6286546"/>
          </a:xfrm>
          <a:noFill/>
        </p:spPr>
        <p:txBody>
          <a:bodyPr vert="eaVert" anchor="b"/>
          <a:lstStyle>
            <a:lvl1pPr algn="ctr"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571481"/>
            <a:ext cx="7115196" cy="5715044"/>
          </a:xfrm>
        </p:spPr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C039-0D73-4503-BCBF-15F3AA13D365}" type="datetimeFigureOut">
              <a:rPr lang="ko-KR" altLang="en-US" smtClean="0"/>
              <a:t>2016-09-20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ACD9-5EFA-461D-A15B-4794B4FC836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1"/>
            <a:ext cx="28572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70000"/>
              <a:buFont typeface="Wingdings"/>
              <a:buChar char=""/>
              <a:defRPr/>
            </a:lvl1pPr>
            <a:lvl2pPr>
              <a:buSzPct val="120000"/>
              <a:defRPr/>
            </a:lvl2pPr>
            <a:lvl3pPr>
              <a:buSzPct val="120000"/>
              <a:defRPr/>
            </a:lvl3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C039-0D73-4503-BCBF-15F3AA13D365}" type="datetimeFigureOut">
              <a:rPr lang="ko-KR" altLang="en-US" smtClean="0"/>
              <a:t>2016-09-20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ACD9-5EFA-461D-A15B-4794B4FC836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3475" y="285728"/>
            <a:ext cx="8554805" cy="939784"/>
          </a:xfrm>
        </p:spPr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9"/>
            <a:ext cx="456478" cy="6857999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071810"/>
            <a:ext cx="7715304" cy="1504952"/>
          </a:xfrm>
        </p:spPr>
        <p:txBody>
          <a:bodyPr anchor="ctr"/>
          <a:lstStyle>
            <a:lvl1pPr algn="l">
              <a:defRPr sz="4000" b="0" cap="all"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4500570"/>
            <a:ext cx="7715304" cy="1643064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ACD9-5EFA-461D-A15B-4794B4FC8368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6" name="직선 연결선 15"/>
          <p:cNvCxnSpPr/>
          <p:nvPr/>
        </p:nvCxnSpPr>
        <p:spPr>
          <a:xfrm>
            <a:off x="500034" y="4429132"/>
            <a:ext cx="771530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날짜 개체 틀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227CC039-0D73-4503-BCBF-15F3AA13D365}" type="datetimeFigureOut">
              <a:rPr lang="ko-KR" altLang="en-US" smtClean="0"/>
              <a:t>2016-09-20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285728"/>
            <a:ext cx="9144032" cy="114301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 bwMode="invGray">
          <a:xfrm>
            <a:off x="785782" y="1643050"/>
            <a:ext cx="3786218" cy="4429156"/>
          </a:xfrm>
          <a:prstGeom prst="roundRect">
            <a:avLst>
              <a:gd name="adj" fmla="val 5345"/>
            </a:avLst>
          </a:prstGeom>
          <a:solidFill>
            <a:schemeClr val="tx2">
              <a:tint val="50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 bwMode="invGray">
          <a:xfrm>
            <a:off x="4714876" y="1643050"/>
            <a:ext cx="3785616" cy="4429156"/>
          </a:xfrm>
          <a:prstGeom prst="roundRect">
            <a:avLst>
              <a:gd name="adj" fmla="val 6980"/>
            </a:avLst>
          </a:prstGeom>
          <a:solidFill>
            <a:schemeClr val="tx2">
              <a:tint val="75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C039-0D73-4503-BCBF-15F3AA13D365}" type="datetimeFigureOut">
              <a:rPr lang="ko-KR" altLang="en-US" smtClean="0"/>
              <a:t>2016-09-20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ACD9-5EFA-461D-A15B-4794B4FC836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C039-0D73-4503-BCBF-15F3AA13D365}" type="datetimeFigureOut">
              <a:rPr lang="ko-KR" altLang="en-US" smtClean="0"/>
              <a:t>2016-09-20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ACD9-5EFA-461D-A15B-4794B4FC836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내용 개체 틀 9"/>
          <p:cNvSpPr>
            <a:spLocks noGrp="1"/>
          </p:cNvSpPr>
          <p:nvPr>
            <p:ph sz="half" idx="2"/>
          </p:nvPr>
        </p:nvSpPr>
        <p:spPr bwMode="invGray">
          <a:xfrm>
            <a:off x="500038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1">
                  <a:shade val="75000"/>
                  <a:alpha val="50000"/>
                </a:schemeClr>
              </a:gs>
              <a:gs pos="100000">
                <a:schemeClr val="accent1">
                  <a:shade val="75000"/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 bwMode="ltGray">
          <a:xfrm>
            <a:off x="500038" y="5429264"/>
            <a:ext cx="4005072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2" name="내용 개체 틀 11"/>
          <p:cNvSpPr>
            <a:spLocks noGrp="1"/>
          </p:cNvSpPr>
          <p:nvPr>
            <p:ph sz="half" idx="4"/>
          </p:nvPr>
        </p:nvSpPr>
        <p:spPr bwMode="invGray">
          <a:xfrm>
            <a:off x="4716932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2">
                  <a:shade val="75000"/>
                  <a:alpha val="50000"/>
                </a:schemeClr>
              </a:gs>
              <a:gs pos="100000">
                <a:schemeClr val="accent2"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 bwMode="ltGray">
          <a:xfrm>
            <a:off x="4714876" y="5429264"/>
            <a:ext cx="4000528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8859915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6766" cy="1143000"/>
          </a:xfrm>
        </p:spPr>
        <p:txBody>
          <a:bodyPr/>
          <a:lstStyle>
            <a:lvl1pPr algn="l"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C039-0D73-4503-BCBF-15F3AA13D365}" type="datetimeFigureOut">
              <a:rPr lang="ko-KR" altLang="en-US" smtClean="0"/>
              <a:t>2016-09-20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ACD9-5EFA-461D-A15B-4794B4FC836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C039-0D73-4503-BCBF-15F3AA13D365}" type="datetimeFigureOut">
              <a:rPr lang="ko-KR" altLang="en-US" smtClean="0"/>
              <a:t>2016-09-20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ACD9-5EFA-461D-A15B-4794B4FC836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 bwMode="invGray">
          <a:xfrm>
            <a:off x="285720" y="263808"/>
            <a:ext cx="8858280" cy="664862"/>
          </a:xfrm>
          <a:prstGeom prst="rect">
            <a:avLst/>
          </a:prstGeom>
          <a:solidFill>
            <a:schemeClr val="tx1">
              <a:tint val="95000"/>
              <a:alpha val="69804"/>
            </a:scheme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 bwMode="invGray">
          <a:xfrm>
            <a:off x="500034" y="285728"/>
            <a:ext cx="8143932" cy="642942"/>
          </a:xfrm>
          <a:noFill/>
        </p:spPr>
        <p:txBody>
          <a:bodyPr anchor="b">
            <a:noAutofit/>
          </a:bodyPr>
          <a:lstStyle>
            <a:lvl1pPr algn="l">
              <a:defRPr sz="2800" b="1">
                <a:ln w="9525" cmpd="sng">
                  <a:noFill/>
                </a:ln>
                <a:solidFill>
                  <a:schemeClr val="bg1"/>
                </a:solidFill>
                <a:effectLst>
                  <a:outerShdw blurRad="44450" dist="25400" dir="2700000" algn="tl" rotWithShape="0">
                    <a:schemeClr val="tx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1006230"/>
            <a:ext cx="2214578" cy="53517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C039-0D73-4503-BCBF-15F3AA13D365}" type="datetimeFigureOut">
              <a:rPr lang="ko-KR" altLang="en-US" smtClean="0"/>
              <a:t>2016-09-20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ACD9-5EFA-461D-A15B-4794B4FC836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5" name="내용 개체 틀 14"/>
          <p:cNvSpPr>
            <a:spLocks noGrp="1"/>
          </p:cNvSpPr>
          <p:nvPr>
            <p:ph sz="quarter" idx="1"/>
          </p:nvPr>
        </p:nvSpPr>
        <p:spPr>
          <a:xfrm>
            <a:off x="2786064" y="1000108"/>
            <a:ext cx="5857875" cy="5357830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3571876"/>
            <a:ext cx="9144000" cy="3286126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571876"/>
            <a:ext cx="3286148" cy="11382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4714884"/>
            <a:ext cx="3286148" cy="11430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CC039-0D73-4503-BCBF-15F3AA13D365}" type="datetimeFigureOut">
              <a:rPr lang="ko-KR" altLang="en-US" smtClean="0"/>
              <a:t>2016-09-20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9775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ACD9-5EFA-461D-A15B-4794B4FC836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그림 개체 틀 7"/>
          <p:cNvSpPr>
            <a:spLocks noGrp="1"/>
          </p:cNvSpPr>
          <p:nvPr>
            <p:ph type="pic" idx="1"/>
          </p:nvPr>
        </p:nvSpPr>
        <p:spPr>
          <a:xfrm>
            <a:off x="4000496" y="1071546"/>
            <a:ext cx="4214842" cy="4714908"/>
          </a:xfrm>
          <a:solidFill>
            <a:schemeClr val="tx2"/>
          </a:solidFill>
          <a:ln w="152400" cap="rnd">
            <a:solidFill>
              <a:srgbClr val="FFFFFF"/>
            </a:solidFill>
            <a:round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orthographicFront"/>
            <a:lightRig rig="twoPt" dir="t">
              <a:rot lat="0" lon="0" rev="10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txBody>
          <a:bodyPr/>
          <a:lstStyle>
            <a:lvl1pPr marL="0" indent="0">
              <a:buNone/>
              <a:defRPr sz="3200">
                <a:solidFill>
                  <a:schemeClr val="tx2">
                    <a:tint val="10000"/>
                  </a:schemeClr>
                </a:solidFill>
                <a:effectLst>
                  <a:outerShdw blurRad="50800" dist="50800" dir="5400000" algn="tl" rotWithShape="0">
                    <a:srgbClr val="000000">
                      <a:alpha val="58000"/>
                    </a:srgb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0" y="2380"/>
            <a:ext cx="9144000" cy="283348"/>
          </a:xfrm>
          <a:prstGeom prst="rect">
            <a:avLst/>
          </a:prstGeom>
          <a:solidFill>
            <a:schemeClr val="accent4"/>
          </a:solidFill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12353" y="274638"/>
            <a:ext cx="8545927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27CC039-0D73-4503-BCBF-15F3AA13D365}" type="datetimeFigureOut">
              <a:rPr lang="ko-KR" altLang="en-US" smtClean="0"/>
              <a:t>2016-09-20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572272"/>
            <a:ext cx="2895600" cy="285752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8DAACD9-5EFA-461D-A15B-4794B4FC836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1" hangingPunct="1">
        <a:spcBef>
          <a:spcPct val="0"/>
        </a:spcBef>
        <a:buNone/>
        <a:defRPr kumimoji="0" sz="4400" b="0" kern="1200" spc="100" dirty="0">
          <a:ln w="18000">
            <a:noFill/>
            <a:prstDash val="solid"/>
          </a:ln>
          <a:solidFill>
            <a:schemeClr val="tx1"/>
          </a:solidFill>
          <a:effectLst>
            <a:outerShdw blurRad="44450" dist="25400" dir="2700000" algn="tl" rotWithShape="0">
              <a:schemeClr val="bg1">
                <a:alpha val="51000"/>
              </a:scheme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Font typeface="Arial"/>
        <a:buChar char="•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72gqAJjc1g" TargetMode="External"/><Relationship Id="rId4" Type="http://schemas.openxmlformats.org/officeDocument/2006/relationships/hyperlink" Target="https://youtu.be/872gqAJjc1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ko-KR" sz="4800" b="1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BIG, BIGGER, BIGGEST!</a:t>
            </a:r>
            <a:endParaRPr lang="ko-KR" altLang="en-US" sz="4800" b="1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55576" y="4437112"/>
            <a:ext cx="7500990" cy="857256"/>
          </a:xfrm>
        </p:spPr>
        <p:txBody>
          <a:bodyPr>
            <a:normAutofit/>
          </a:bodyPr>
          <a:lstStyle/>
          <a:p>
            <a:r>
              <a:rPr lang="en-US" altLang="ko-KR" sz="2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Chelcie</a:t>
            </a:r>
            <a:r>
              <a:rPr lang="en-US" altLang="ko-KR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/ Nicky</a:t>
            </a:r>
            <a:endParaRPr lang="ko-KR" altLang="en-US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264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101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872gqAJjc1g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39552" y="1124744"/>
            <a:ext cx="8064897" cy="45365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1800" y="6060437"/>
            <a:ext cx="3291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u="sng" dirty="0">
                <a:hlinkClick r:id="rId4"/>
              </a:rPr>
              <a:t>https://youtu.be/872gqAJjc1g</a:t>
            </a:r>
            <a:endParaRPr lang="ko-KR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63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en-US" altLang="ko-KR" dirty="0" smtClean="0"/>
          </a:p>
          <a:p>
            <a:pPr lvl="0"/>
            <a:r>
              <a:rPr lang="en-US" altLang="ko-KR" dirty="0" smtClean="0"/>
              <a:t>This </a:t>
            </a:r>
            <a:r>
              <a:rPr lang="en-US" altLang="ko-KR" dirty="0"/>
              <a:t>computer is better </a:t>
            </a:r>
            <a:r>
              <a:rPr lang="en-US" altLang="ko-KR" b="1" dirty="0"/>
              <a:t>than</a:t>
            </a:r>
            <a:r>
              <a:rPr lang="en-US" altLang="ko-KR" dirty="0"/>
              <a:t> that one.</a:t>
            </a:r>
            <a:endParaRPr lang="ko-KR" altLang="ko-KR" dirty="0"/>
          </a:p>
          <a:p>
            <a:pPr lvl="0"/>
            <a:r>
              <a:rPr lang="en-US" altLang="ko-KR" dirty="0"/>
              <a:t>She's stronger at chess </a:t>
            </a:r>
            <a:r>
              <a:rPr lang="en-US" altLang="ko-KR" b="1" dirty="0"/>
              <a:t>than</a:t>
            </a:r>
            <a:r>
              <a:rPr lang="en-US" altLang="ko-KR" dirty="0"/>
              <a:t> I am.</a:t>
            </a:r>
            <a:endParaRPr lang="ko-KR" altLang="ko-KR" dirty="0"/>
          </a:p>
          <a:p>
            <a:pPr lvl="0"/>
            <a:r>
              <a:rPr lang="en-US" altLang="ko-KR" dirty="0"/>
              <a:t>It's much colder today </a:t>
            </a:r>
            <a:r>
              <a:rPr lang="en-US" altLang="ko-KR" b="1" dirty="0"/>
              <a:t>than</a:t>
            </a:r>
            <a:r>
              <a:rPr lang="en-US" altLang="ko-KR" dirty="0"/>
              <a:t> it was yesterday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Our car is bigger </a:t>
            </a:r>
            <a:r>
              <a:rPr lang="en-US" altLang="ko-KR" b="1" dirty="0"/>
              <a:t>than</a:t>
            </a:r>
            <a:r>
              <a:rPr lang="en-US" altLang="ko-KR" dirty="0"/>
              <a:t> your car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Comparative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330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b="1" dirty="0"/>
              <a:t>1-syllable adjectives:</a:t>
            </a:r>
            <a:r>
              <a:rPr lang="en-US" altLang="ko-KR" dirty="0"/>
              <a:t> add </a:t>
            </a:r>
            <a:r>
              <a:rPr lang="en-US" altLang="ko-KR" b="1" dirty="0"/>
              <a:t>-</a:t>
            </a:r>
            <a:r>
              <a:rPr lang="en-US" altLang="ko-KR" b="1" dirty="0" err="1"/>
              <a:t>er</a:t>
            </a:r>
            <a:r>
              <a:rPr lang="en-US" altLang="ko-KR" dirty="0"/>
              <a:t> to the adjective </a:t>
            </a:r>
            <a:endParaRPr lang="ko-KR" altLang="ko-KR" dirty="0"/>
          </a:p>
          <a:p>
            <a:pPr lvl="1"/>
            <a:r>
              <a:rPr lang="en-US" altLang="ko-KR" dirty="0"/>
              <a:t>My sister is much </a:t>
            </a:r>
            <a:r>
              <a:rPr lang="en-US" altLang="ko-KR" b="1" dirty="0"/>
              <a:t>taller</a:t>
            </a:r>
            <a:r>
              <a:rPr lang="en-US" altLang="ko-KR" dirty="0"/>
              <a:t> than me</a:t>
            </a:r>
            <a:r>
              <a:rPr lang="en-US" altLang="ko-KR" dirty="0" smtClean="0"/>
              <a:t>.†</a:t>
            </a:r>
          </a:p>
          <a:p>
            <a:r>
              <a:rPr lang="en-US" altLang="ko-KR" b="1" dirty="0"/>
              <a:t>2-syllable adjectives ending in </a:t>
            </a:r>
            <a:r>
              <a:rPr lang="en-US" altLang="ko-KR" b="1" i="1" dirty="0"/>
              <a:t>-y</a:t>
            </a:r>
            <a:r>
              <a:rPr lang="en-US" altLang="ko-KR" dirty="0"/>
              <a:t>: change the </a:t>
            </a:r>
            <a:r>
              <a:rPr lang="en-US" altLang="ko-KR" b="1" dirty="0"/>
              <a:t>-y</a:t>
            </a:r>
            <a:r>
              <a:rPr lang="en-US" altLang="ko-KR" dirty="0"/>
              <a:t> to </a:t>
            </a:r>
            <a:r>
              <a:rPr lang="en-US" altLang="ko-KR" b="1" dirty="0"/>
              <a:t>-</a:t>
            </a:r>
            <a:r>
              <a:rPr lang="en-US" altLang="ko-KR" b="1" dirty="0" err="1"/>
              <a:t>ier</a:t>
            </a:r>
            <a:r>
              <a:rPr lang="en-US" altLang="ko-KR" dirty="0"/>
              <a:t> </a:t>
            </a:r>
            <a:endParaRPr lang="ko-KR" altLang="ko-KR" dirty="0"/>
          </a:p>
          <a:p>
            <a:pPr lvl="1"/>
            <a:r>
              <a:rPr lang="en-US" altLang="ko-KR" dirty="0"/>
              <a:t>She's looking </a:t>
            </a:r>
            <a:r>
              <a:rPr lang="en-US" altLang="ko-KR" b="1" dirty="0"/>
              <a:t>happier</a:t>
            </a:r>
            <a:r>
              <a:rPr lang="en-US" altLang="ko-KR" dirty="0"/>
              <a:t> today.</a:t>
            </a:r>
            <a:endParaRPr lang="ko-KR" altLang="ko-KR" dirty="0"/>
          </a:p>
          <a:p>
            <a:r>
              <a:rPr lang="en-US" altLang="ko-KR" b="1" dirty="0"/>
              <a:t>Adjectives with 3 or more syllables</a:t>
            </a:r>
            <a:r>
              <a:rPr lang="en-US" altLang="ko-KR" dirty="0"/>
              <a:t>: use </a:t>
            </a:r>
            <a:r>
              <a:rPr lang="en-US" altLang="ko-KR" b="1" dirty="0"/>
              <a:t>more</a:t>
            </a:r>
            <a:r>
              <a:rPr lang="en-US" altLang="ko-KR" dirty="0"/>
              <a:t> with the unchanged adjective </a:t>
            </a:r>
            <a:endParaRPr lang="ko-KR" altLang="ko-KR" dirty="0"/>
          </a:p>
          <a:p>
            <a:pPr lvl="1"/>
            <a:r>
              <a:rPr lang="en-US" altLang="ko-KR" dirty="0"/>
              <a:t>Russian grammar is </a:t>
            </a:r>
            <a:r>
              <a:rPr lang="en-US" altLang="ko-KR" b="1" dirty="0"/>
              <a:t>more difficult</a:t>
            </a:r>
            <a:r>
              <a:rPr lang="en-US" altLang="ko-KR" dirty="0"/>
              <a:t> than English grammar.</a:t>
            </a:r>
            <a:endParaRPr lang="ko-KR" altLang="ko-KR" dirty="0"/>
          </a:p>
          <a:p>
            <a:pPr lvl="0"/>
            <a:endParaRPr lang="ko-KR" altLang="ko-KR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Comparative Forms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825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b="1" dirty="0"/>
              <a:t>1-syllable adjectives:</a:t>
            </a:r>
            <a:r>
              <a:rPr lang="en-US" altLang="ko-KR" dirty="0"/>
              <a:t> add </a:t>
            </a:r>
            <a:r>
              <a:rPr lang="en-US" altLang="ko-KR" b="1" dirty="0"/>
              <a:t>-</a:t>
            </a:r>
            <a:r>
              <a:rPr lang="en-US" altLang="ko-KR" b="1" dirty="0" err="1"/>
              <a:t>est</a:t>
            </a:r>
            <a:r>
              <a:rPr lang="en-US" altLang="ko-KR" dirty="0"/>
              <a:t> to the </a:t>
            </a:r>
            <a:r>
              <a:rPr lang="en-US" altLang="ko-KR" dirty="0" smtClean="0"/>
              <a:t>adjective (plus </a:t>
            </a:r>
            <a:r>
              <a:rPr lang="en-US" altLang="ko-KR" i="1" dirty="0" smtClean="0"/>
              <a:t>the</a:t>
            </a:r>
            <a:r>
              <a:rPr lang="en-US" altLang="ko-KR" dirty="0" smtClean="0"/>
              <a:t>)</a:t>
            </a:r>
            <a:endParaRPr lang="ko-KR" altLang="ko-KR" dirty="0" smtClean="0"/>
          </a:p>
          <a:p>
            <a:pPr lvl="1"/>
            <a:r>
              <a:rPr lang="en-US" altLang="ko-KR" dirty="0" smtClean="0"/>
              <a:t>My sister is </a:t>
            </a:r>
            <a:r>
              <a:rPr lang="en-US" altLang="ko-KR" b="1" dirty="0" smtClean="0"/>
              <a:t>the tallest</a:t>
            </a:r>
            <a:r>
              <a:rPr lang="en-US" altLang="ko-KR" dirty="0" smtClean="0"/>
              <a:t> in our family.</a:t>
            </a:r>
            <a:endParaRPr lang="ko-KR" altLang="ko-KR" dirty="0" smtClean="0"/>
          </a:p>
          <a:p>
            <a:r>
              <a:rPr lang="en-US" altLang="ko-KR" b="1" dirty="0" smtClean="0"/>
              <a:t>2-syllable </a:t>
            </a:r>
            <a:r>
              <a:rPr lang="en-US" altLang="ko-KR" b="1" dirty="0"/>
              <a:t>adjectives ending in </a:t>
            </a:r>
            <a:r>
              <a:rPr lang="en-US" altLang="ko-KR" b="1" i="1" dirty="0"/>
              <a:t>-y</a:t>
            </a:r>
            <a:r>
              <a:rPr lang="en-US" altLang="ko-KR" dirty="0"/>
              <a:t>: change the </a:t>
            </a:r>
            <a:r>
              <a:rPr lang="en-US" altLang="ko-KR" b="1" dirty="0"/>
              <a:t>-y</a:t>
            </a:r>
            <a:r>
              <a:rPr lang="en-US" altLang="ko-KR" dirty="0"/>
              <a:t> to </a:t>
            </a:r>
            <a:r>
              <a:rPr lang="en-US" altLang="ko-KR" b="1" dirty="0" smtClean="0"/>
              <a:t>–</a:t>
            </a:r>
            <a:r>
              <a:rPr lang="en-US" altLang="ko-KR" b="1" dirty="0" err="1" smtClean="0"/>
              <a:t>iest</a:t>
            </a:r>
            <a:r>
              <a:rPr lang="en-US" altLang="ko-KR" b="1" dirty="0" smtClean="0"/>
              <a:t> </a:t>
            </a:r>
            <a:r>
              <a:rPr lang="en-US" altLang="ko-KR" dirty="0"/>
              <a:t>(plus </a:t>
            </a:r>
            <a:r>
              <a:rPr lang="en-US" altLang="ko-KR" i="1" dirty="0"/>
              <a:t>the</a:t>
            </a:r>
            <a:r>
              <a:rPr lang="en-US" altLang="ko-KR" dirty="0" smtClean="0"/>
              <a:t>)</a:t>
            </a:r>
            <a:endParaRPr lang="ko-KR" altLang="ko-KR" dirty="0"/>
          </a:p>
          <a:p>
            <a:pPr lvl="1"/>
            <a:r>
              <a:rPr lang="en-US" altLang="ko-KR" dirty="0" smtClean="0"/>
              <a:t>She's </a:t>
            </a:r>
            <a:r>
              <a:rPr lang="en-US" altLang="ko-KR" b="1" dirty="0"/>
              <a:t>the luckiest</a:t>
            </a:r>
            <a:r>
              <a:rPr lang="en-US" altLang="ko-KR" dirty="0"/>
              <a:t> person I know.</a:t>
            </a:r>
            <a:endParaRPr lang="ko-KR" altLang="ko-KR" dirty="0"/>
          </a:p>
          <a:p>
            <a:r>
              <a:rPr lang="en-US" altLang="ko-KR" b="1" dirty="0"/>
              <a:t>Adjectives with 3 or more syllables</a:t>
            </a:r>
            <a:r>
              <a:rPr lang="en-US" altLang="ko-KR" dirty="0"/>
              <a:t>: use </a:t>
            </a:r>
            <a:r>
              <a:rPr lang="en-US" altLang="ko-KR" b="1" dirty="0"/>
              <a:t>the most</a:t>
            </a:r>
            <a:r>
              <a:rPr lang="en-US" altLang="ko-KR" dirty="0"/>
              <a:t> with the unchanged adjective (plus </a:t>
            </a:r>
            <a:r>
              <a:rPr lang="en-US" altLang="ko-KR" i="1" dirty="0"/>
              <a:t>the</a:t>
            </a:r>
            <a:r>
              <a:rPr lang="en-US" altLang="ko-KR" dirty="0" smtClean="0"/>
              <a:t>)</a:t>
            </a:r>
            <a:endParaRPr lang="ko-KR" altLang="ko-KR" dirty="0"/>
          </a:p>
          <a:p>
            <a:pPr lvl="1"/>
            <a:r>
              <a:rPr lang="en-US" altLang="ko-KR" dirty="0" smtClean="0"/>
              <a:t>Albert </a:t>
            </a:r>
            <a:r>
              <a:rPr lang="en-US" altLang="ko-KR" dirty="0"/>
              <a:t>Einstein was </a:t>
            </a:r>
            <a:r>
              <a:rPr lang="en-US" altLang="ko-KR" b="1" dirty="0"/>
              <a:t>the most intelligent</a:t>
            </a:r>
            <a:r>
              <a:rPr lang="en-US" altLang="ko-KR" dirty="0"/>
              <a:t> person in history.</a:t>
            </a:r>
            <a:endParaRPr lang="ko-KR" altLang="ko-KR" dirty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Superlative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575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/>
            <a:endParaRPr lang="en-US" altLang="ko-KR" sz="4000" dirty="0" smtClean="0"/>
          </a:p>
          <a:p>
            <a:pPr lvl="0" algn="ctr"/>
            <a:r>
              <a:rPr lang="en-US" altLang="ko-KR" sz="4000" dirty="0" smtClean="0"/>
              <a:t>Good – Better - The best</a:t>
            </a:r>
          </a:p>
          <a:p>
            <a:pPr lvl="0" algn="ctr"/>
            <a:endParaRPr lang="ko-KR" altLang="ko-KR" sz="4000" dirty="0"/>
          </a:p>
          <a:p>
            <a:pPr lvl="0" algn="ctr"/>
            <a:r>
              <a:rPr lang="en-US" altLang="ko-KR" sz="4000" dirty="0" smtClean="0"/>
              <a:t>Bad – Worse - The </a:t>
            </a:r>
            <a:r>
              <a:rPr lang="en-US" altLang="ko-KR" sz="4000" dirty="0"/>
              <a:t>worst</a:t>
            </a:r>
            <a:endParaRPr lang="ko-KR" altLang="ko-KR" sz="4000" dirty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Irregulars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7893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922" y="1156102"/>
            <a:ext cx="4899668" cy="2296964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Guessing Game #1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1" y="2280091"/>
            <a:ext cx="3578153" cy="268361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42" y="1219406"/>
            <a:ext cx="3000685" cy="212137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99" y="3323129"/>
            <a:ext cx="4166185" cy="3124639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957" y="4518524"/>
            <a:ext cx="5444075" cy="192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6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575837"/>
            <a:ext cx="3149487" cy="1854443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Guessing Game #2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67228"/>
            <a:ext cx="2762217" cy="207166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846" y="1479155"/>
            <a:ext cx="2404435" cy="209199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705488"/>
            <a:ext cx="3032416" cy="2416457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710" y="3624714"/>
            <a:ext cx="3563244" cy="276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0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ko-KR" dirty="0"/>
              <a:t>S</a:t>
            </a:r>
            <a:r>
              <a:rPr lang="en-US" altLang="ko-KR" dirty="0" smtClean="0"/>
              <a:t>he </a:t>
            </a:r>
            <a:r>
              <a:rPr lang="en-US" altLang="ko-KR" dirty="0"/>
              <a:t>is tall</a:t>
            </a:r>
            <a:endParaRPr lang="ko-KR" altLang="ko-KR" dirty="0"/>
          </a:p>
          <a:p>
            <a:r>
              <a:rPr lang="en-US" altLang="ko-KR" dirty="0" smtClean="0"/>
              <a:t>(</a:t>
            </a:r>
            <a:r>
              <a:rPr lang="en-US" altLang="ko-KR" dirty="0"/>
              <a:t>C</a:t>
            </a:r>
            <a:r>
              <a:rPr lang="en-US" altLang="ko-KR" dirty="0" smtClean="0"/>
              <a:t>omparative - her mom)</a:t>
            </a:r>
          </a:p>
          <a:p>
            <a:r>
              <a:rPr lang="en-US" altLang="ko-KR" dirty="0"/>
              <a:t>S</a:t>
            </a:r>
            <a:r>
              <a:rPr lang="en-US" altLang="ko-KR" dirty="0" smtClean="0"/>
              <a:t>he </a:t>
            </a:r>
            <a:r>
              <a:rPr lang="en-US" altLang="ko-KR" dirty="0"/>
              <a:t>is taller than her mom</a:t>
            </a:r>
            <a:endParaRPr lang="ko-KR" altLang="ko-KR" dirty="0"/>
          </a:p>
          <a:p>
            <a:r>
              <a:rPr lang="en-US" altLang="ko-KR" dirty="0" smtClean="0"/>
              <a:t>(Negative</a:t>
            </a:r>
            <a:r>
              <a:rPr lang="en-US" altLang="ko-KR" dirty="0"/>
              <a:t>) </a:t>
            </a:r>
            <a:endParaRPr lang="en-US" altLang="ko-KR" dirty="0" smtClean="0"/>
          </a:p>
          <a:p>
            <a:r>
              <a:rPr lang="en-US" altLang="ko-KR" dirty="0"/>
              <a:t>S</a:t>
            </a:r>
            <a:r>
              <a:rPr lang="en-US" altLang="ko-KR" dirty="0" smtClean="0"/>
              <a:t>he is not taller </a:t>
            </a:r>
            <a:r>
              <a:rPr lang="en-US" altLang="ko-KR" dirty="0"/>
              <a:t>than </a:t>
            </a:r>
            <a:r>
              <a:rPr lang="en-US" altLang="ko-KR" dirty="0" smtClean="0"/>
              <a:t>her mom</a:t>
            </a:r>
            <a:endParaRPr lang="ko-KR" altLang="ko-KR" dirty="0" smtClean="0"/>
          </a:p>
          <a:p>
            <a:r>
              <a:rPr lang="en-US" altLang="ko-KR" dirty="0" smtClean="0"/>
              <a:t>(</a:t>
            </a:r>
            <a:r>
              <a:rPr lang="en-US" altLang="ko-KR" dirty="0"/>
              <a:t>S</a:t>
            </a:r>
            <a:r>
              <a:rPr lang="en-US" altLang="ko-KR" dirty="0" smtClean="0"/>
              <a:t>uperlative - in </a:t>
            </a:r>
            <a:r>
              <a:rPr lang="en-US" altLang="ko-KR" dirty="0"/>
              <a:t>the class) </a:t>
            </a:r>
            <a:endParaRPr lang="en-US" altLang="ko-KR" dirty="0" smtClean="0"/>
          </a:p>
          <a:p>
            <a:r>
              <a:rPr lang="en-US" altLang="ko-KR" dirty="0"/>
              <a:t>S</a:t>
            </a:r>
            <a:r>
              <a:rPr lang="en-US" altLang="ko-KR" dirty="0" smtClean="0"/>
              <a:t>he is not the tallest in the class</a:t>
            </a:r>
            <a:endParaRPr lang="ko-KR" altLang="ko-KR" dirty="0" smtClean="0"/>
          </a:p>
          <a:p>
            <a:r>
              <a:rPr lang="en-US" altLang="ko-KR" dirty="0" smtClean="0"/>
              <a:t>(Affirmative) </a:t>
            </a:r>
          </a:p>
          <a:p>
            <a:r>
              <a:rPr lang="en-US" altLang="ko-KR" dirty="0"/>
              <a:t>S</a:t>
            </a:r>
            <a:r>
              <a:rPr lang="en-US" altLang="ko-KR" dirty="0" smtClean="0"/>
              <a:t>he </a:t>
            </a:r>
            <a:r>
              <a:rPr lang="en-US" altLang="ko-KR" dirty="0"/>
              <a:t>is the tallest in the class</a:t>
            </a:r>
            <a:endParaRPr lang="ko-KR" altLang="ko-KR" dirty="0"/>
          </a:p>
          <a:p>
            <a:r>
              <a:rPr lang="en-US" altLang="ko-KR" dirty="0" smtClean="0"/>
              <a:t>(happy - girl</a:t>
            </a:r>
            <a:r>
              <a:rPr lang="en-US" altLang="ko-KR" dirty="0"/>
              <a:t>) </a:t>
            </a:r>
            <a:endParaRPr lang="en-US" altLang="ko-KR" dirty="0" smtClean="0"/>
          </a:p>
          <a:p>
            <a:r>
              <a:rPr lang="en-US" altLang="ko-KR" dirty="0"/>
              <a:t>S</a:t>
            </a:r>
            <a:r>
              <a:rPr lang="en-US" altLang="ko-KR" dirty="0" smtClean="0"/>
              <a:t>he </a:t>
            </a:r>
            <a:r>
              <a:rPr lang="en-US" altLang="ko-KR" dirty="0"/>
              <a:t>is the happiest girl in the class</a:t>
            </a:r>
            <a:endParaRPr lang="ko-KR" altLang="ko-KR" dirty="0"/>
          </a:p>
          <a:p>
            <a:r>
              <a:rPr lang="en-US" altLang="ko-KR" smtClean="0"/>
              <a:t>(Question</a:t>
            </a:r>
            <a:r>
              <a:rPr lang="en-US" altLang="ko-KR" dirty="0"/>
              <a:t>) </a:t>
            </a:r>
            <a:endParaRPr lang="en-US" altLang="ko-KR" dirty="0" smtClean="0"/>
          </a:p>
          <a:p>
            <a:r>
              <a:rPr lang="en-US" altLang="ko-KR" dirty="0" smtClean="0"/>
              <a:t>Is </a:t>
            </a:r>
            <a:r>
              <a:rPr lang="en-US" altLang="ko-KR" dirty="0"/>
              <a:t>she the happiest girl in the class?</a:t>
            </a:r>
            <a:endParaRPr lang="ko-KR" altLang="ko-KR" dirty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Drills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0069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고구려 벽화">
  <a:themeElements>
    <a:clrScheme name="고구려 벽화">
      <a:dk1>
        <a:sysClr val="windowText" lastClr="000000"/>
      </a:dk1>
      <a:lt1>
        <a:sysClr val="window" lastClr="FFFFFF"/>
      </a:lt1>
      <a:dk2>
        <a:srgbClr val="433021"/>
      </a:dk2>
      <a:lt2>
        <a:srgbClr val="E8D8CA"/>
      </a:lt2>
      <a:accent1>
        <a:srgbClr val="E49458"/>
      </a:accent1>
      <a:accent2>
        <a:srgbClr val="74AD8D"/>
      </a:accent2>
      <a:accent3>
        <a:srgbClr val="D4AC30"/>
      </a:accent3>
      <a:accent4>
        <a:srgbClr val="7BA5BE"/>
      </a:accent4>
      <a:accent5>
        <a:srgbClr val="E4A098"/>
      </a:accent5>
      <a:accent6>
        <a:srgbClr val="70B4B7"/>
      </a:accent6>
      <a:hlink>
        <a:srgbClr val="008685"/>
      </a:hlink>
      <a:folHlink>
        <a:srgbClr val="EA5A23"/>
      </a:folHlink>
    </a:clrScheme>
    <a:fontScheme name="고구려 벽화">
      <a:maj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고구려 벽화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18000">
              <a:schemeClr val="phClr">
                <a:tint val="20000"/>
                <a:shade val="100000"/>
                <a:hueMod val="100000"/>
                <a:satMod val="100000"/>
              </a:schemeClr>
            </a:gs>
            <a:gs pos="87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r="5400000" algn="tl">
              <a:srgbClr val="EBE9ED">
                <a:alpha val="0"/>
              </a:srgbClr>
            </a:outerShdw>
          </a:effectLst>
        </a:effectStyle>
        <a:effectStyle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01600" dist="76200" dir="2700000" algn="bl">
              <a:srgbClr val="000000">
                <a:alpha val="30588"/>
              </a:srgbClr>
            </a:outerShdw>
          </a:effectLst>
          <a:scene3d>
            <a:camera prst="orthographicFront" fov="0">
              <a:rot lat="0" lon="0" rev="0"/>
            </a:camera>
            <a:lightRig rig="chilly" dir="t">
              <a:rot lat="0" lon="0" rev="4200000"/>
            </a:lightRig>
          </a:scene3d>
          <a:sp3d contourW="25400" prstMaterial="matte">
            <a:bevelT h="889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60000">
              <a:schemeClr val="phClr">
                <a:tint val="100000"/>
                <a:shade val="55000"/>
                <a:hueMod val="100000"/>
                <a:satMod val="100000"/>
              </a:schemeClr>
            </a:gs>
          </a:gsLst>
          <a:path path="circle">
            <a:fillToRect l="50000" t="90000" r="50000" b="1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3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Hunting</Template>
  <TotalTime>116</TotalTime>
  <Words>279</Words>
  <Application>Microsoft Office PowerPoint</Application>
  <PresentationFormat>화면 슬라이드 쇼(4:3)</PresentationFormat>
  <Paragraphs>44</Paragraphs>
  <Slides>10</Slides>
  <Notes>0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고구려 벽화</vt:lpstr>
      <vt:lpstr>BIG, BIGGER, BIGGEST!</vt:lpstr>
      <vt:lpstr>PowerPoint 프레젠테이션</vt:lpstr>
      <vt:lpstr>Comparative</vt:lpstr>
      <vt:lpstr>Comparative Forms</vt:lpstr>
      <vt:lpstr>Superlative</vt:lpstr>
      <vt:lpstr>Irregulars</vt:lpstr>
      <vt:lpstr>Guessing Game #1</vt:lpstr>
      <vt:lpstr>Guessing Game #2</vt:lpstr>
      <vt:lpstr>Drills</vt:lpstr>
      <vt:lpstr>PowerPoint 프레젠테이션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BIG, BIGGER, BIGGEST!</dc:title>
  <dc:creator>HP</dc:creator>
  <cp:lastModifiedBy>HP</cp:lastModifiedBy>
  <cp:revision>28</cp:revision>
  <dcterms:created xsi:type="dcterms:W3CDTF">2016-09-11T12:17:49Z</dcterms:created>
  <dcterms:modified xsi:type="dcterms:W3CDTF">2016-09-20T11:23:58Z</dcterms:modified>
</cp:coreProperties>
</file>