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1" r:id="rId3"/>
    <p:sldId id="262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2112" y="-1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B5F01-4ABF-4FEB-9DB2-C05A5F982E2C}" type="datetimeFigureOut">
              <a:rPr lang="ko-KR" altLang="en-US" smtClean="0"/>
              <a:t>2016-10-14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5CF91-E624-47D7-AA8C-08D225CF81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5173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CF91-E624-47D7-AA8C-08D225CF817D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9862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Present – simple, continuous, perfect</a:t>
            </a:r>
          </a:p>
          <a:p>
            <a:r>
              <a:rPr lang="en-US" altLang="ko-KR" dirty="0" smtClean="0"/>
              <a:t>Past – simple, continuous, perfect</a:t>
            </a:r>
          </a:p>
          <a:p>
            <a:r>
              <a:rPr lang="en-US" altLang="ko-KR" dirty="0" smtClean="0"/>
              <a:t>Future - simple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CF91-E624-47D7-AA8C-08D225CF817D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8706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6419-CBA4-4EB1-B58E-34FED7FB160E}" type="datetimeFigureOut">
              <a:rPr lang="ko-KR" altLang="en-US" smtClean="0"/>
              <a:t>2016-10-14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055C-F849-4234-8B99-B5C4D4BB4C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881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6419-CBA4-4EB1-B58E-34FED7FB160E}" type="datetimeFigureOut">
              <a:rPr lang="ko-KR" altLang="en-US" smtClean="0"/>
              <a:t>2016-10-14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055C-F849-4234-8B99-B5C4D4BB4C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6683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6419-CBA4-4EB1-B58E-34FED7FB160E}" type="datetimeFigureOut">
              <a:rPr lang="ko-KR" altLang="en-US" smtClean="0"/>
              <a:t>2016-10-14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055C-F849-4234-8B99-B5C4D4BB4C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236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6419-CBA4-4EB1-B58E-34FED7FB160E}" type="datetimeFigureOut">
              <a:rPr lang="ko-KR" altLang="en-US" smtClean="0"/>
              <a:t>2016-10-14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055C-F849-4234-8B99-B5C4D4BB4C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972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6419-CBA4-4EB1-B58E-34FED7FB160E}" type="datetimeFigureOut">
              <a:rPr lang="ko-KR" altLang="en-US" smtClean="0"/>
              <a:t>2016-10-14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055C-F849-4234-8B99-B5C4D4BB4C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7319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6419-CBA4-4EB1-B58E-34FED7FB160E}" type="datetimeFigureOut">
              <a:rPr lang="ko-KR" altLang="en-US" smtClean="0"/>
              <a:t>2016-10-14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055C-F849-4234-8B99-B5C4D4BB4C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8529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6419-CBA4-4EB1-B58E-34FED7FB160E}" type="datetimeFigureOut">
              <a:rPr lang="ko-KR" altLang="en-US" smtClean="0"/>
              <a:t>2016-10-14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055C-F849-4234-8B99-B5C4D4BB4C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511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6419-CBA4-4EB1-B58E-34FED7FB160E}" type="datetimeFigureOut">
              <a:rPr lang="ko-KR" altLang="en-US" smtClean="0"/>
              <a:t>2016-10-14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055C-F849-4234-8B99-B5C4D4BB4C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863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6419-CBA4-4EB1-B58E-34FED7FB160E}" type="datetimeFigureOut">
              <a:rPr lang="ko-KR" altLang="en-US" smtClean="0"/>
              <a:t>2016-10-14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055C-F849-4234-8B99-B5C4D4BB4C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6908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6419-CBA4-4EB1-B58E-34FED7FB160E}" type="datetimeFigureOut">
              <a:rPr lang="ko-KR" altLang="en-US" smtClean="0"/>
              <a:t>2016-10-14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055C-F849-4234-8B99-B5C4D4BB4C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38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6419-CBA4-4EB1-B58E-34FED7FB160E}" type="datetimeFigureOut">
              <a:rPr lang="ko-KR" altLang="en-US" smtClean="0"/>
              <a:t>2016-10-14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055C-F849-4234-8B99-B5C4D4BB4C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5892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56419-CBA4-4EB1-B58E-34FED7FB160E}" type="datetimeFigureOut">
              <a:rPr lang="ko-KR" altLang="en-US" smtClean="0"/>
              <a:t>2016-10-14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E055C-F849-4234-8B99-B5C4D4BB4C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012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0972" y="404664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/>
              <a:t>Active vs. Passive</a:t>
            </a:r>
            <a:r>
              <a:rPr lang="en-US" altLang="ko-KR" sz="4000" b="1" dirty="0" smtClean="0"/>
              <a:t>   </a:t>
            </a:r>
            <a:endParaRPr lang="ko-KR" altLang="en-US" sz="4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1484784"/>
            <a:ext cx="84249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200" b="1" dirty="0" smtClean="0"/>
              <a:t>Does the subject perform or receive the action? </a:t>
            </a:r>
            <a:endParaRPr lang="ko-KR" alt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3847134"/>
            <a:ext cx="5616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200" b="1" dirty="0" smtClean="0">
                <a:solidFill>
                  <a:srgbClr val="C00000"/>
                </a:solidFill>
              </a:rPr>
              <a:t>The dog </a:t>
            </a:r>
            <a:r>
              <a:rPr lang="en-US" altLang="ko-KR" sz="2200" b="1" dirty="0" smtClean="0"/>
              <a:t>jumped on to the boy</a:t>
            </a:r>
            <a:endParaRPr lang="ko-KR" altLang="en-US" sz="2200" b="1" dirty="0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1698104" y="3119566"/>
            <a:ext cx="1544960" cy="622176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b="1" i="1">
                <a:solidFill>
                  <a:srgbClr val="000000"/>
                </a:solidFill>
                <a:latin typeface="Times New Roman" pitchFamily="18" charset="0"/>
              </a:rPr>
              <a:t>DOER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5576" y="5862234"/>
            <a:ext cx="5616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200" b="1" dirty="0" smtClean="0">
                <a:solidFill>
                  <a:srgbClr val="C00000"/>
                </a:solidFill>
              </a:rPr>
              <a:t>The boy </a:t>
            </a:r>
            <a:r>
              <a:rPr lang="en-US" altLang="ko-KR" sz="2200" b="1" dirty="0" smtClean="0"/>
              <a:t>was jumped on by the dog</a:t>
            </a:r>
            <a:endParaRPr lang="ko-KR" altLang="en-US" sz="2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39368" y="4219717"/>
            <a:ext cx="14152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200" b="1" dirty="0" smtClean="0">
                <a:solidFill>
                  <a:srgbClr val="C00000"/>
                </a:solidFill>
              </a:rPr>
              <a:t>(Subject)</a:t>
            </a:r>
            <a:endParaRPr lang="ko-KR" altLang="en-US" sz="22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9368" y="6238473"/>
            <a:ext cx="14152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200" b="1" dirty="0" smtClean="0">
                <a:solidFill>
                  <a:srgbClr val="C00000"/>
                </a:solidFill>
              </a:rPr>
              <a:t>(Subject)</a:t>
            </a:r>
            <a:endParaRPr lang="ko-KR" altLang="en-US" sz="2200" b="1" dirty="0">
              <a:solidFill>
                <a:srgbClr val="C00000"/>
              </a:solidFill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5187280" y="5181902"/>
            <a:ext cx="1544960" cy="574298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b="1" i="1" dirty="0">
                <a:solidFill>
                  <a:srgbClr val="6666FF"/>
                </a:solidFill>
                <a:latin typeface="Times New Roman" pitchFamily="18" charset="0"/>
              </a:rPr>
              <a:t>DOER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76256" y="3877911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accent5">
                    <a:lumMod val="75000"/>
                  </a:schemeClr>
                </a:solidFill>
              </a:rPr>
              <a:t>Active</a:t>
            </a:r>
            <a:endParaRPr lang="ko-KR" alt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6256" y="583145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rgbClr val="FF0000"/>
                </a:solidFill>
              </a:rPr>
              <a:t>Passive</a:t>
            </a:r>
            <a:endParaRPr lang="ko-KR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1069794" y="5181902"/>
            <a:ext cx="2514600" cy="574298"/>
          </a:xfrm>
          <a:prstGeom prst="wedgeEllipseCallout">
            <a:avLst>
              <a:gd name="adj1" fmla="val -36176"/>
              <a:gd name="adj2" fmla="val 70074"/>
            </a:avLst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b="1" i="1">
                <a:solidFill>
                  <a:srgbClr val="000000"/>
                </a:solidFill>
                <a:latin typeface="Times New Roman" pitchFamily="18" charset="0"/>
              </a:rPr>
              <a:t>RECEIVER</a:t>
            </a:r>
          </a:p>
        </p:txBody>
      </p:sp>
      <p:pic>
        <p:nvPicPr>
          <p:cNvPr id="1026" name="Picture 2" descr="dog jumping on the boy에 대한 이미지 검색결과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078" y="1998834"/>
            <a:ext cx="2731155" cy="174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96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/>
      <p:bldP spid="9" grpId="0"/>
      <p:bldP spid="10" grpId="0"/>
      <p:bldP spid="11" grpId="0" animBg="1"/>
      <p:bldP spid="3" grpId="0"/>
      <p:bldP spid="12" grpId="0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0972" y="404664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/>
              <a:t>Structure  </a:t>
            </a:r>
            <a:endParaRPr lang="ko-KR" altLang="en-US" sz="4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1484784"/>
            <a:ext cx="84249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200" b="1" dirty="0" smtClean="0"/>
              <a:t>ACTIVE   -----------------------  PASSIVE</a:t>
            </a:r>
          </a:p>
          <a:p>
            <a:pPr algn="ctr"/>
            <a:r>
              <a:rPr lang="en-US" altLang="ko-KR" sz="2200" b="1" dirty="0" smtClean="0"/>
              <a:t>	</a:t>
            </a:r>
          </a:p>
          <a:p>
            <a:pPr algn="ctr"/>
            <a:r>
              <a:rPr lang="en-US" altLang="ko-KR" sz="2200" b="1" dirty="0" smtClean="0"/>
              <a:t>  eats     -----------------------  is eaten</a:t>
            </a:r>
          </a:p>
          <a:p>
            <a:pPr algn="ctr"/>
            <a:r>
              <a:rPr lang="en-US" altLang="ko-KR" sz="2200" b="1" dirty="0" smtClean="0">
                <a:solidFill>
                  <a:srgbClr val="C00000"/>
                </a:solidFill>
              </a:rPr>
              <a:t>  verb    -----------------------  be + p.p.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2290" y="3212975"/>
            <a:ext cx="40025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200" b="1" dirty="0" smtClean="0"/>
              <a:t>-is eating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2290" y="3746067"/>
            <a:ext cx="40025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200" b="1" dirty="0" smtClean="0"/>
              <a:t>-has eaten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000" y="3212975"/>
            <a:ext cx="40025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200" b="1" dirty="0" smtClean="0">
                <a:solidFill>
                  <a:srgbClr val="C00000"/>
                </a:solidFill>
              </a:rPr>
              <a:t>-is being eaten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72000" y="3746067"/>
            <a:ext cx="40025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200" b="1" dirty="0" smtClean="0">
                <a:solidFill>
                  <a:srgbClr val="C00000"/>
                </a:solidFill>
              </a:rPr>
              <a:t>-has been eaten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2290" y="4279159"/>
            <a:ext cx="40025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200" b="1" dirty="0" smtClean="0"/>
              <a:t>-ate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2290" y="4812251"/>
            <a:ext cx="40025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200" b="1" dirty="0" smtClean="0"/>
              <a:t>-was eating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72000" y="4279159"/>
            <a:ext cx="40025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200" b="1" dirty="0" smtClean="0">
                <a:solidFill>
                  <a:srgbClr val="C00000"/>
                </a:solidFill>
              </a:rPr>
              <a:t>-was eaten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72000" y="4812251"/>
            <a:ext cx="40025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200" b="1" dirty="0" smtClean="0">
                <a:solidFill>
                  <a:srgbClr val="C00000"/>
                </a:solidFill>
              </a:rPr>
              <a:t>-was being eaten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92290" y="5345343"/>
            <a:ext cx="40025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200" b="1" dirty="0" smtClean="0"/>
              <a:t>-had eaten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572000" y="5345343"/>
            <a:ext cx="40025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200" b="1" dirty="0" smtClean="0">
                <a:solidFill>
                  <a:srgbClr val="C00000"/>
                </a:solidFill>
              </a:rPr>
              <a:t>-had been eaten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2290" y="5878433"/>
            <a:ext cx="40025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200" b="1" dirty="0" smtClean="0"/>
              <a:t>-will eat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72000" y="5878433"/>
            <a:ext cx="40025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200" b="1" dirty="0" smtClean="0">
                <a:solidFill>
                  <a:srgbClr val="C00000"/>
                </a:solidFill>
              </a:rPr>
              <a:t>-will be eaten</a:t>
            </a:r>
          </a:p>
        </p:txBody>
      </p:sp>
    </p:spTree>
    <p:extLst>
      <p:ext uri="{BB962C8B-B14F-4D97-AF65-F5344CB8AC3E}">
        <p14:creationId xmlns:p14="http://schemas.microsoft.com/office/powerpoint/2010/main" val="193365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5" grpId="0"/>
      <p:bldP spid="26" grpId="0"/>
      <p:bldP spid="28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0972" y="404664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/>
              <a:t>When to use it? </a:t>
            </a:r>
            <a:endParaRPr lang="ko-KR" altLang="en-US" sz="4000" b="1" dirty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79512" y="1700808"/>
            <a:ext cx="8640960" cy="655712"/>
          </a:xfrm>
          <a:prstGeom prst="rect">
            <a:avLst/>
          </a:prstGeom>
          <a:noFill/>
          <a:ln/>
        </p:spPr>
        <p:txBody>
          <a:bodyPr vert="horz" lIns="92075" tIns="46038" rIns="92075" bIns="46038" rtlCol="0" anchor="ctr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 altLang="zh-TW" sz="2400" b="1" dirty="0" smtClean="0">
                <a:solidFill>
                  <a:srgbClr val="C00000"/>
                </a:solidFill>
              </a:rPr>
              <a:t>When the </a:t>
            </a:r>
            <a:r>
              <a:rPr lang="en-US" altLang="zh-TW" sz="2400" b="1" u="sng" dirty="0" smtClean="0">
                <a:solidFill>
                  <a:srgbClr val="C00000"/>
                </a:solidFill>
              </a:rPr>
              <a:t>RECEIVER</a:t>
            </a:r>
            <a:r>
              <a:rPr lang="en-US" altLang="zh-TW" sz="2400" b="1" dirty="0" smtClean="0">
                <a:solidFill>
                  <a:srgbClr val="C00000"/>
                </a:solidFill>
              </a:rPr>
              <a:t> of an action is the</a:t>
            </a:r>
            <a:r>
              <a:rPr lang="en-US" altLang="zh-TW" sz="2400" b="1" u="sng" dirty="0" smtClean="0">
                <a:solidFill>
                  <a:srgbClr val="C00000"/>
                </a:solidFill>
              </a:rPr>
              <a:t> EMPHASIS                                </a:t>
            </a:r>
            <a:endParaRPr lang="en-US" altLang="zh-TW" sz="24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9767" y="3174067"/>
            <a:ext cx="5746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i="1" dirty="0" smtClean="0"/>
              <a:t>Look!  </a:t>
            </a:r>
            <a:r>
              <a:rPr lang="en-US" altLang="zh-TW" sz="2400" b="1" i="1" dirty="0" smtClean="0">
                <a:solidFill>
                  <a:srgbClr val="C00000"/>
                </a:solidFill>
              </a:rPr>
              <a:t>A mermaid </a:t>
            </a:r>
            <a:r>
              <a:rPr lang="en-US" altLang="zh-TW" sz="2400" b="1" i="1" u="sng" dirty="0" smtClean="0"/>
              <a:t>is found</a:t>
            </a:r>
            <a:r>
              <a:rPr lang="en-US" altLang="zh-TW" sz="2400" b="1" i="1" dirty="0" smtClean="0"/>
              <a:t> </a:t>
            </a:r>
          </a:p>
          <a:p>
            <a:pPr algn="ctr"/>
            <a:r>
              <a:rPr lang="en-US" altLang="zh-TW" sz="2400" b="1" i="1" dirty="0" smtClean="0"/>
              <a:t>by the fishermen!</a:t>
            </a:r>
            <a:endParaRPr lang="en-US" altLang="zh-TW" sz="2400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467544" y="5190291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/>
              <a:t>W</a:t>
            </a:r>
            <a:r>
              <a:rPr lang="en-US" altLang="zh-TW" sz="2400" b="1" dirty="0" smtClean="0"/>
              <a:t>e start the sentence with </a:t>
            </a:r>
            <a:r>
              <a:rPr lang="en-US" altLang="zh-TW" sz="2400" b="1" dirty="0" smtClean="0">
                <a:solidFill>
                  <a:srgbClr val="C00000"/>
                </a:solidFill>
              </a:rPr>
              <a:t>‘A mermaid’ </a:t>
            </a:r>
            <a:r>
              <a:rPr lang="en-US" altLang="zh-TW" sz="2400" b="1" dirty="0" smtClean="0"/>
              <a:t>to attract readers’ attention</a:t>
            </a:r>
            <a:endParaRPr lang="en-US" altLang="zh-TW" sz="2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840" y="2733278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994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0972" y="404664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/>
              <a:t>When to use it? </a:t>
            </a:r>
            <a:endParaRPr lang="ko-KR" altLang="en-US" sz="4000" b="1" dirty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79512" y="1700808"/>
            <a:ext cx="8640960" cy="655712"/>
          </a:xfrm>
          <a:prstGeom prst="rect">
            <a:avLst/>
          </a:prstGeom>
          <a:noFill/>
          <a:ln/>
        </p:spPr>
        <p:txBody>
          <a:bodyPr vert="horz" lIns="92075" tIns="46038" rIns="92075" bIns="46038" rtlCol="0" anchor="ctr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altLang="zh-TW" sz="2400" b="1" dirty="0" smtClean="0">
                <a:solidFill>
                  <a:srgbClr val="C00000"/>
                </a:solidFill>
              </a:rPr>
              <a:t>B.   When it is </a:t>
            </a:r>
            <a:r>
              <a:rPr lang="en-US" altLang="zh-TW" sz="2400" b="1" u="sng" dirty="0" smtClean="0">
                <a:solidFill>
                  <a:srgbClr val="C00000"/>
                </a:solidFill>
              </a:rPr>
              <a:t>NOT NECESSARY</a:t>
            </a:r>
            <a:r>
              <a:rPr lang="en-US" altLang="zh-TW" sz="2400" b="1" dirty="0" smtClean="0">
                <a:solidFill>
                  <a:srgbClr val="C00000"/>
                </a:solidFill>
              </a:rPr>
              <a:t> to mention the </a:t>
            </a:r>
            <a:r>
              <a:rPr lang="en-US" altLang="zh-TW" sz="2400" b="1" u="sng" dirty="0" smtClean="0">
                <a:solidFill>
                  <a:srgbClr val="C00000"/>
                </a:solidFill>
              </a:rPr>
              <a:t>DOER                                </a:t>
            </a:r>
            <a:endParaRPr lang="en-US" altLang="zh-TW" sz="24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9767" y="3174067"/>
            <a:ext cx="5746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i="1" dirty="0" smtClean="0"/>
              <a:t>I was born in October.</a:t>
            </a:r>
            <a:endParaRPr lang="en-US" altLang="zh-TW" sz="2400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467544" y="5190291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/>
              <a:t>Is it necessary to mention WHO gave birth to you?</a:t>
            </a:r>
            <a:endParaRPr lang="en-US" altLang="zh-TW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540" y="2694037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770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0972" y="404664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/>
              <a:t>When to use it? </a:t>
            </a:r>
            <a:endParaRPr lang="ko-KR" altLang="en-US" sz="4000" b="1" dirty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79512" y="1700808"/>
            <a:ext cx="8640960" cy="655712"/>
          </a:xfrm>
          <a:prstGeom prst="rect">
            <a:avLst/>
          </a:prstGeom>
          <a:noFill/>
          <a:ln/>
        </p:spPr>
        <p:txBody>
          <a:bodyPr vert="horz" lIns="92075" tIns="46038" rIns="92075" bIns="46038" rtlCol="0" anchor="ctr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C00000"/>
                </a:solidFill>
              </a:rPr>
              <a:t>C</a:t>
            </a:r>
            <a:r>
              <a:rPr lang="en-US" altLang="zh-TW" sz="2400" b="1" dirty="0" smtClean="0">
                <a:solidFill>
                  <a:srgbClr val="C00000"/>
                </a:solidFill>
              </a:rPr>
              <a:t>.   When the </a:t>
            </a:r>
            <a:r>
              <a:rPr lang="en-US" altLang="zh-TW" sz="2400" b="1" u="sng" dirty="0" smtClean="0">
                <a:solidFill>
                  <a:srgbClr val="C00000"/>
                </a:solidFill>
              </a:rPr>
              <a:t>DOER</a:t>
            </a:r>
            <a:r>
              <a:rPr lang="en-US" altLang="zh-TW" sz="2400" b="1" dirty="0" smtClean="0">
                <a:solidFill>
                  <a:srgbClr val="C00000"/>
                </a:solidFill>
              </a:rPr>
              <a:t> of an action is </a:t>
            </a:r>
            <a:r>
              <a:rPr lang="en-US" altLang="zh-TW" sz="2400" b="1" u="sng" dirty="0" smtClean="0">
                <a:solidFill>
                  <a:srgbClr val="C00000"/>
                </a:solidFill>
              </a:rPr>
              <a:t>NOT KNOWN                 </a:t>
            </a:r>
            <a:endParaRPr lang="en-US" altLang="zh-TW" sz="2400" b="1" u="sng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3174067"/>
            <a:ext cx="5746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i="1" dirty="0" smtClean="0"/>
              <a:t>Miss </a:t>
            </a:r>
            <a:r>
              <a:rPr lang="en-US" altLang="zh-TW" sz="2400" b="1" i="1" dirty="0" err="1" smtClean="0"/>
              <a:t>Lui’s</a:t>
            </a:r>
            <a:r>
              <a:rPr lang="en-US" altLang="zh-TW" sz="2400" b="1" i="1" dirty="0" smtClean="0"/>
              <a:t> diamond ring </a:t>
            </a:r>
            <a:r>
              <a:rPr lang="en-US" altLang="zh-TW" sz="2400" b="1" i="1" u="sng" dirty="0" smtClean="0"/>
              <a:t>was</a:t>
            </a:r>
            <a:r>
              <a:rPr lang="en-US" altLang="zh-TW" sz="2400" b="1" i="1" dirty="0" smtClean="0"/>
              <a:t> </a:t>
            </a:r>
            <a:r>
              <a:rPr lang="en-US" altLang="zh-TW" sz="2400" b="1" i="1" u="sng" dirty="0" smtClean="0"/>
              <a:t>stolen</a:t>
            </a:r>
            <a:r>
              <a:rPr lang="en-US" altLang="zh-TW" sz="2400" b="1" i="1" dirty="0" smtClean="0"/>
              <a:t>!</a:t>
            </a:r>
            <a:endParaRPr lang="en-US" altLang="zh-TW" sz="2400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467544" y="5190291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/>
              <a:t>Who stole the ring?</a:t>
            </a:r>
            <a:endParaRPr lang="en-US" altLang="zh-TW" sz="2400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00" y="2355701"/>
            <a:ext cx="171450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861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0972" y="404664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/>
              <a:t>From the Script</a:t>
            </a:r>
            <a:endParaRPr lang="ko-KR" alt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0972" y="1764099"/>
            <a:ext cx="52771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A: We were attacked.</a:t>
            </a:r>
          </a:p>
          <a:p>
            <a:r>
              <a:rPr lang="en-US" altLang="ko-KR" sz="2800" b="1" dirty="0" smtClean="0"/>
              <a:t>B: By whom?</a:t>
            </a:r>
          </a:p>
          <a:p>
            <a:r>
              <a:rPr lang="en-US" altLang="ko-KR" sz="2800" b="1" dirty="0" smtClean="0"/>
              <a:t>A: I don’t know.</a:t>
            </a:r>
            <a:endParaRPr lang="ko-KR" alt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30972" y="5301208"/>
            <a:ext cx="52771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A: His neck has been </a:t>
            </a:r>
            <a:r>
              <a:rPr lang="en-US" altLang="ko-KR" sz="2800" b="1" dirty="0" smtClean="0"/>
              <a:t>broken.</a:t>
            </a:r>
            <a:endParaRPr lang="en-US" altLang="ko-KR" sz="2800" b="1" dirty="0" smtClean="0"/>
          </a:p>
          <a:p>
            <a:r>
              <a:rPr lang="en-US" altLang="ko-KR" sz="2800" b="1" dirty="0" smtClean="0"/>
              <a:t>B: That’s because I broke </a:t>
            </a:r>
            <a:r>
              <a:rPr lang="en-US" altLang="ko-KR" sz="2800" b="1" dirty="0" smtClean="0"/>
              <a:t>it.</a:t>
            </a:r>
            <a:endParaRPr lang="ko-KR" alt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63888" y="3284984"/>
            <a:ext cx="52771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A: How did he kill Wagner?</a:t>
            </a:r>
          </a:p>
          <a:p>
            <a:r>
              <a:rPr lang="en-US" altLang="ko-KR" sz="2800" b="1" dirty="0" smtClean="0"/>
              <a:t>B: Objection!</a:t>
            </a:r>
          </a:p>
          <a:p>
            <a:r>
              <a:rPr lang="en-US" altLang="ko-KR" sz="2800" b="1" dirty="0" smtClean="0"/>
              <a:t>A: Withdrawn.</a:t>
            </a:r>
          </a:p>
          <a:p>
            <a:r>
              <a:rPr lang="en-US" altLang="ko-KR" sz="2800" b="1" dirty="0" smtClean="0"/>
              <a:t>A: How was Wagner killed?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8754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0972" y="404664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/>
              <a:t>Practice</a:t>
            </a:r>
            <a:endParaRPr lang="ko-KR" alt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0972" y="1764099"/>
            <a:ext cx="74373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/>
              <a:t>1. The </a:t>
            </a:r>
            <a:r>
              <a:rPr lang="en-US" altLang="zh-TW" sz="2400" b="1" dirty="0"/>
              <a:t>janitor cleans our classroom every day</a:t>
            </a:r>
            <a:r>
              <a:rPr lang="en-US" altLang="zh-TW" sz="2400" b="1" dirty="0" smtClean="0"/>
              <a:t>.</a:t>
            </a:r>
          </a:p>
          <a:p>
            <a:endParaRPr lang="en-US" altLang="zh-TW" sz="2400" b="1" dirty="0"/>
          </a:p>
          <a:p>
            <a:endParaRPr lang="en-US" altLang="zh-TW" sz="2400" b="1" dirty="0" smtClean="0"/>
          </a:p>
          <a:p>
            <a:endParaRPr lang="en-US" altLang="zh-TW" sz="2400" b="1" dirty="0"/>
          </a:p>
          <a:p>
            <a:pPr>
              <a:buFontTx/>
              <a:buNone/>
            </a:pPr>
            <a:r>
              <a:rPr lang="en-US" altLang="zh-TW" sz="2400" b="1" dirty="0"/>
              <a:t>2. Japan exported millions of cars last year. </a:t>
            </a:r>
            <a:endParaRPr lang="en-US" altLang="zh-TW" sz="2400" b="1" dirty="0" smtClean="0"/>
          </a:p>
          <a:p>
            <a:pPr>
              <a:buFontTx/>
              <a:buNone/>
            </a:pPr>
            <a:endParaRPr lang="en-US" altLang="zh-TW" sz="2400" b="1" dirty="0"/>
          </a:p>
          <a:p>
            <a:pPr>
              <a:buFontTx/>
              <a:buNone/>
            </a:pPr>
            <a:endParaRPr lang="en-US" altLang="zh-TW" sz="2400" b="1" dirty="0" smtClean="0"/>
          </a:p>
          <a:p>
            <a:pPr>
              <a:buFontTx/>
              <a:buNone/>
            </a:pPr>
            <a:r>
              <a:rPr lang="en-US" altLang="zh-TW" sz="2400" b="1" dirty="0" smtClean="0"/>
              <a:t> </a:t>
            </a:r>
            <a:endParaRPr lang="en-US" altLang="zh-TW" sz="2400" b="1" dirty="0"/>
          </a:p>
          <a:p>
            <a:pPr>
              <a:buFontTx/>
              <a:buNone/>
            </a:pPr>
            <a:r>
              <a:rPr lang="en-US" altLang="zh-TW" sz="2400" b="1" dirty="0"/>
              <a:t>3. Mr. Chan will feed his dog on canned food.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2305900"/>
            <a:ext cx="8511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C00000"/>
                </a:solidFill>
              </a:rPr>
              <a:t>Our classroom is cleaned </a:t>
            </a:r>
            <a:r>
              <a:rPr lang="en-US" altLang="zh-TW" sz="2400" b="1" dirty="0" smtClean="0">
                <a:solidFill>
                  <a:srgbClr val="C00000"/>
                </a:solidFill>
              </a:rPr>
              <a:t>by </a:t>
            </a:r>
            <a:r>
              <a:rPr lang="en-US" altLang="zh-TW" sz="2400" b="1" dirty="0">
                <a:solidFill>
                  <a:srgbClr val="C00000"/>
                </a:solidFill>
              </a:rPr>
              <a:t>the </a:t>
            </a:r>
            <a:r>
              <a:rPr lang="en-US" altLang="zh-TW" sz="2400" b="1" dirty="0" smtClean="0">
                <a:solidFill>
                  <a:srgbClr val="C00000"/>
                </a:solidFill>
              </a:rPr>
              <a:t>janitor </a:t>
            </a:r>
            <a:r>
              <a:rPr lang="en-US" altLang="zh-TW" sz="2400" b="1" dirty="0">
                <a:solidFill>
                  <a:srgbClr val="C00000"/>
                </a:solidFill>
              </a:rPr>
              <a:t>every day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7544" y="3789040"/>
            <a:ext cx="8511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C00000"/>
                </a:solidFill>
              </a:rPr>
              <a:t>Millions of cars were exported from Japan last year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7544" y="5257666"/>
            <a:ext cx="8511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C00000"/>
                </a:solidFill>
              </a:rPr>
              <a:t>Mr. Chan’s dog will be fed on canned food.</a:t>
            </a:r>
          </a:p>
        </p:txBody>
      </p:sp>
    </p:spTree>
    <p:extLst>
      <p:ext uri="{BB962C8B-B14F-4D97-AF65-F5344CB8AC3E}">
        <p14:creationId xmlns:p14="http://schemas.microsoft.com/office/powerpoint/2010/main" val="219511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324</Words>
  <Application>Microsoft Office PowerPoint</Application>
  <PresentationFormat>화면 슬라이드 쇼(4:3)</PresentationFormat>
  <Paragraphs>69</Paragraphs>
  <Slides>7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박효진</dc:creator>
  <cp:lastModifiedBy>iamcominghome</cp:lastModifiedBy>
  <cp:revision>24</cp:revision>
  <dcterms:created xsi:type="dcterms:W3CDTF">2016-10-11T01:55:12Z</dcterms:created>
  <dcterms:modified xsi:type="dcterms:W3CDTF">2016-10-15T03:00:14Z</dcterms:modified>
</cp:coreProperties>
</file>