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5" r:id="rId4"/>
    <p:sldId id="263" r:id="rId5"/>
    <p:sldId id="259" r:id="rId6"/>
    <p:sldId id="264" r:id="rId7"/>
    <p:sldId id="266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46F45-984F-485C-A87D-12B30FD00908}" type="datetimeFigureOut">
              <a:rPr lang="ko-KR" altLang="en-US" smtClean="0"/>
              <a:t>2017-02-07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BE951-0759-4347-8892-F9AC77CC6D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87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3E379-5DB1-427B-B09E-F1841F23B9B3}" type="datetimeFigureOut">
              <a:rPr lang="ko-KR" altLang="en-US" smtClean="0"/>
              <a:t>2017-02-07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9DA74-85B2-449E-B485-FCDCF5BE43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2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DA74-85B2-449E-B485-FCDCF5BE437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34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A309-1281-43F0-8FFB-1FB01092E039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3EE-4A06-41DB-882E-659714A45AEA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50BB-2BB5-43EA-BAE7-280E3297B2AE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A7F6-B5B6-431C-8675-666C63B8FEEB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34EA-F523-4860-9E2F-8A0E49AB92AB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5E23-099D-4980-903D-3E658FD8FE94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9B8-D46B-42D5-A75A-D98C0F861B3A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4A21-06D9-4733-B65B-7E6F7D4754CC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0952-1842-4B96-BA11-33DBAA2773E2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320D-1C51-49E8-9D8D-78A9F95B3255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2DC8-E67D-411E-839E-542B6D873481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B91C80-7A81-4D03-879F-5724596EA62E}" type="datetime1">
              <a:rPr lang="en-US" altLang="ko-KR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11500" b="1" dirty="0" smtClean="0">
                <a:solidFill>
                  <a:schemeClr val="accent5">
                    <a:lumMod val="75000"/>
                  </a:schemeClr>
                </a:solidFill>
              </a:rPr>
              <a:t>Articles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3600" dirty="0"/>
              <a:t> </a:t>
            </a:r>
            <a:r>
              <a:rPr lang="en-US" altLang="ko-KR" sz="3600" dirty="0" smtClean="0"/>
              <a:t>                                                                                    </a:t>
            </a:r>
            <a:r>
              <a:rPr lang="en-US" altLang="ko-KR" sz="5100" dirty="0" smtClean="0">
                <a:solidFill>
                  <a:schemeClr val="accent5">
                    <a:lumMod val="75000"/>
                  </a:schemeClr>
                </a:solidFill>
              </a:rPr>
              <a:t>Presenter</a:t>
            </a:r>
            <a:r>
              <a:rPr lang="en-US" altLang="ko-KR" sz="5100" dirty="0">
                <a:solidFill>
                  <a:schemeClr val="accent5">
                    <a:lumMod val="75000"/>
                  </a:schemeClr>
                </a:solidFill>
              </a:rPr>
              <a:t>: Kyung</a:t>
            </a:r>
            <a:endParaRPr lang="ko-KR" altLang="en-US" sz="5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altLang="ko-KR" sz="6600" b="1" dirty="0">
                <a:solidFill>
                  <a:schemeClr val="accent5">
                    <a:lumMod val="75000"/>
                  </a:schemeClr>
                </a:solidFill>
              </a:rPr>
              <a:t>Articles</a:t>
            </a:r>
            <a:endParaRPr lang="ko-KR" altLang="en-US" sz="6600" dirty="0"/>
          </a:p>
        </p:txBody>
      </p:sp>
      <p:pic>
        <p:nvPicPr>
          <p:cNvPr id="4" name="_x195306472" descr="EMB00002a8838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73003" y="-600499"/>
            <a:ext cx="4386648" cy="972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 b="1" dirty="0" smtClean="0"/>
              <a:t> </a:t>
            </a:r>
            <a:br>
              <a:rPr lang="en-US" altLang="ko-KR" b="1" dirty="0" smtClean="0"/>
            </a:br>
            <a:r>
              <a:rPr lang="en-US" altLang="ko-KR" sz="6600" b="1" dirty="0" smtClean="0">
                <a:solidFill>
                  <a:schemeClr val="accent6">
                    <a:lumMod val="75000"/>
                  </a:schemeClr>
                </a:solidFill>
              </a:rPr>
              <a:t>Worksheet- A </a:t>
            </a:r>
            <a:r>
              <a:rPr lang="en-US" altLang="ko-KR" sz="6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dirty="0" smtClean="0"/>
              <a:t>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                                      </a:t>
            </a:r>
            <a:r>
              <a:rPr lang="en-US" altLang="ko-KR" dirty="0" smtClean="0"/>
              <a:t>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fontAlgn="base" latinLnBrk="0">
              <a:buNone/>
            </a:pPr>
            <a:r>
              <a:rPr lang="en-US" altLang="ko-KR" sz="3200" b="1" i="1" dirty="0" smtClean="0">
                <a:solidFill>
                  <a:schemeClr val="accent1">
                    <a:lumMod val="50000"/>
                  </a:schemeClr>
                </a:solidFill>
              </a:rPr>
              <a:t>alarm </a:t>
            </a:r>
            <a:r>
              <a:rPr lang="en-US" altLang="ko-KR" sz="3200" b="1" i="1" dirty="0">
                <a:solidFill>
                  <a:schemeClr val="accent1">
                    <a:lumMod val="50000"/>
                  </a:schemeClr>
                </a:solidFill>
              </a:rPr>
              <a:t>clock / calculator/ envelop/ useful book / knife/ tin-opener </a:t>
            </a:r>
          </a:p>
          <a:p>
            <a:pPr fontAlgn="base"/>
            <a:r>
              <a:rPr lang="en-US" altLang="ko-KR" dirty="0"/>
              <a:t>&gt; You use</a:t>
            </a:r>
            <a:r>
              <a:rPr lang="en-US" altLang="ko-KR" b="1" u="sng" dirty="0"/>
              <a:t> a tin opener </a:t>
            </a:r>
            <a:r>
              <a:rPr lang="en-US" altLang="ko-KR" dirty="0"/>
              <a:t>to open tins.</a:t>
            </a:r>
          </a:p>
          <a:p>
            <a:pPr marL="0" indent="0" fontAlgn="base">
              <a:buNone/>
            </a:pPr>
            <a:r>
              <a:rPr lang="en-US" altLang="ko-KR" dirty="0"/>
              <a:t>1. You can use </a:t>
            </a:r>
            <a:r>
              <a:rPr lang="en-US" altLang="ko-KR" dirty="0">
                <a:solidFill>
                  <a:schemeClr val="bg1"/>
                </a:solidFill>
              </a:rPr>
              <a:t>an envelop </a:t>
            </a:r>
            <a:r>
              <a:rPr lang="en-US" altLang="ko-KR" dirty="0"/>
              <a:t>when you send a letter.</a:t>
            </a:r>
          </a:p>
          <a:p>
            <a:pPr marL="0" indent="0" fontAlgn="base">
              <a:buNone/>
            </a:pPr>
            <a:r>
              <a:rPr lang="en-US" altLang="ko-KR" dirty="0"/>
              <a:t>2.</a:t>
            </a:r>
            <a:r>
              <a:rPr lang="en-US" altLang="ko-KR" u="sng" dirty="0"/>
              <a:t> </a:t>
            </a:r>
            <a:r>
              <a:rPr lang="en-US" altLang="ko-KR" u="sng" dirty="0">
                <a:solidFill>
                  <a:schemeClr val="bg1"/>
                </a:solidFill>
              </a:rPr>
              <a:t>A calculator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/>
              <a:t>is useful for mathematics.</a:t>
            </a:r>
          </a:p>
          <a:p>
            <a:pPr marL="0" indent="0" fontAlgn="base">
              <a:buNone/>
            </a:pPr>
            <a:r>
              <a:rPr lang="en-US" altLang="ko-KR" dirty="0"/>
              <a:t>3. I like this book because when I study English, it is </a:t>
            </a:r>
            <a:r>
              <a:rPr lang="en-US" altLang="ko-KR" u="sng" dirty="0">
                <a:solidFill>
                  <a:schemeClr val="bg1"/>
                </a:solidFill>
              </a:rPr>
              <a:t>a useful book</a:t>
            </a:r>
            <a:r>
              <a:rPr lang="en-US" altLang="ko-KR" dirty="0"/>
              <a:t>.</a:t>
            </a:r>
          </a:p>
          <a:p>
            <a:pPr marL="0" indent="0" fontAlgn="base">
              <a:buNone/>
            </a:pPr>
            <a:r>
              <a:rPr lang="en-US" altLang="ko-KR" dirty="0"/>
              <a:t>4. </a:t>
            </a:r>
            <a:r>
              <a:rPr lang="en-US" altLang="ko-KR" u="sng" dirty="0">
                <a:solidFill>
                  <a:schemeClr val="bg1"/>
                </a:solidFill>
              </a:rPr>
              <a:t>A knife </a:t>
            </a:r>
            <a:r>
              <a:rPr lang="en-US" altLang="ko-KR" dirty="0"/>
              <a:t>is useful for cutting things.</a:t>
            </a:r>
          </a:p>
          <a:p>
            <a:pPr marL="0" indent="0" fontAlgn="base">
              <a:buNone/>
            </a:pPr>
            <a:r>
              <a:rPr lang="en-US" altLang="ko-KR" dirty="0"/>
              <a:t>5. </a:t>
            </a:r>
            <a:r>
              <a:rPr lang="en-US" altLang="ko-KR" u="sng" dirty="0">
                <a:solidFill>
                  <a:schemeClr val="bg1"/>
                </a:solidFill>
              </a:rPr>
              <a:t>An alarm clock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/>
              <a:t>wakes you up in the morning.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065172" y="3374265"/>
            <a:ext cx="1622738" cy="4378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249251" y="3928056"/>
            <a:ext cx="1725769" cy="4121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8397025" y="4481848"/>
            <a:ext cx="1906074" cy="4765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249251" y="4958366"/>
            <a:ext cx="1081825" cy="3734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49251" y="5512158"/>
            <a:ext cx="2137893" cy="3863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4003" y="365760"/>
            <a:ext cx="10515600" cy="1325562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ko-KR" sz="6600" b="1" dirty="0" smtClean="0">
                <a:solidFill>
                  <a:schemeClr val="accent5">
                    <a:lumMod val="75000"/>
                  </a:schemeClr>
                </a:solidFill>
              </a:rPr>
              <a:t>Articles</a:t>
            </a:r>
            <a:r>
              <a:rPr lang="en-US" altLang="ko-KR" sz="6600" b="1" dirty="0">
                <a:solidFill>
                  <a:schemeClr val="accent6">
                    <a:lumMod val="75000"/>
                  </a:schemeClr>
                </a:solidFill>
              </a:rPr>
              <a:t>(phonology)</a:t>
            </a:r>
            <a:r>
              <a:rPr lang="en-US" altLang="ko-KR" sz="6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                                    </a:t>
            </a:r>
            <a:r>
              <a:rPr lang="en-US" altLang="ko-KR" dirty="0"/>
              <a:t>- </a:t>
            </a:r>
            <a:r>
              <a:rPr lang="en-US" altLang="ko-KR" sz="3600" dirty="0"/>
              <a:t>when we choose </a:t>
            </a:r>
            <a:r>
              <a:rPr lang="en-US" altLang="ko-KR" sz="3600" b="1" dirty="0" err="1"/>
              <a:t>a,an</a:t>
            </a:r>
            <a:r>
              <a:rPr lang="en-US" altLang="ko-KR" sz="3600" b="1" dirty="0"/>
              <a:t>/ </a:t>
            </a:r>
            <a:r>
              <a:rPr lang="en-US" altLang="ko-KR" sz="3600" b="1" dirty="0" smtClean="0"/>
              <a:t>the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ko-KR" sz="3600" dirty="0" smtClean="0"/>
              <a:t>a</a:t>
            </a:r>
          </a:p>
          <a:p>
            <a:r>
              <a:rPr lang="en-US" altLang="ko-KR" dirty="0" smtClean="0"/>
              <a:t>[ə</a:t>
            </a:r>
            <a:r>
              <a:rPr lang="en-US" altLang="ko-KR" dirty="0"/>
              <a:t>]: </a:t>
            </a:r>
            <a:r>
              <a:rPr lang="en-US" altLang="ko-KR" dirty="0" smtClean="0"/>
              <a:t>before a consonant sound</a:t>
            </a:r>
          </a:p>
          <a:p>
            <a:pPr marL="0" indent="0">
              <a:buNone/>
            </a:pPr>
            <a:r>
              <a:rPr lang="en-US" altLang="ko-KR" dirty="0" smtClean="0"/>
              <a:t>                 ex. </a:t>
            </a:r>
            <a:r>
              <a:rPr lang="en-US" altLang="ko-KR" dirty="0"/>
              <a:t>a</a:t>
            </a:r>
            <a:r>
              <a:rPr lang="en-US" altLang="ko-KR" dirty="0" smtClean="0"/>
              <a:t> house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sz="3600" dirty="0"/>
              <a:t>a</a:t>
            </a:r>
            <a:r>
              <a:rPr lang="en-US" altLang="ko-KR" sz="3600" dirty="0" smtClean="0"/>
              <a:t>n</a:t>
            </a:r>
          </a:p>
          <a:p>
            <a:r>
              <a:rPr lang="en-US" altLang="ko-KR" dirty="0"/>
              <a:t>[</a:t>
            </a:r>
            <a:r>
              <a:rPr lang="en-US" altLang="ko-KR" dirty="0" err="1" smtClean="0"/>
              <a:t>æn</a:t>
            </a:r>
            <a:r>
              <a:rPr lang="en-US" altLang="ko-KR" dirty="0" smtClean="0"/>
              <a:t>]: before </a:t>
            </a:r>
            <a:r>
              <a:rPr lang="en-US" altLang="ko-KR" dirty="0"/>
              <a:t>a vowel sound</a:t>
            </a:r>
          </a:p>
          <a:p>
            <a:pPr marL="0" indent="0">
              <a:buNone/>
            </a:pPr>
            <a:r>
              <a:rPr lang="en-US" altLang="ko-KR" dirty="0"/>
              <a:t>              </a:t>
            </a:r>
            <a:r>
              <a:rPr lang="en-US" altLang="ko-KR" dirty="0" smtClean="0"/>
              <a:t>  </a:t>
            </a:r>
            <a:r>
              <a:rPr lang="en-US" altLang="ko-KR" dirty="0"/>
              <a:t>ex. </a:t>
            </a:r>
            <a:r>
              <a:rPr lang="en-US" altLang="ko-KR" dirty="0" smtClean="0"/>
              <a:t>an hour</a:t>
            </a:r>
            <a:endParaRPr lang="ko-KR" altLang="en-US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ko-KR" b="1" dirty="0" smtClean="0"/>
              <a:t>the</a:t>
            </a:r>
          </a:p>
          <a:p>
            <a:r>
              <a:rPr lang="en-US" altLang="ko-KR" dirty="0"/>
              <a:t>[</a:t>
            </a:r>
            <a:r>
              <a:rPr lang="en-US" altLang="ko-KR" dirty="0" err="1" smtClean="0"/>
              <a:t>ðə</a:t>
            </a:r>
            <a:r>
              <a:rPr lang="en-US" altLang="ko-KR" dirty="0" smtClean="0"/>
              <a:t>]: before </a:t>
            </a:r>
            <a:r>
              <a:rPr lang="en-US" altLang="ko-KR" dirty="0"/>
              <a:t>a consonant sound</a:t>
            </a:r>
          </a:p>
          <a:p>
            <a:pPr marL="0" indent="0">
              <a:buNone/>
            </a:pPr>
            <a:r>
              <a:rPr lang="en-US" altLang="ko-KR" dirty="0"/>
              <a:t>                 ex. </a:t>
            </a:r>
            <a:r>
              <a:rPr lang="en-US" altLang="ko-KR" dirty="0" smtClean="0"/>
              <a:t> </a:t>
            </a:r>
            <a:r>
              <a:rPr lang="en-US" altLang="ko-KR" dirty="0"/>
              <a:t>t</a:t>
            </a:r>
            <a:r>
              <a:rPr lang="en-US" altLang="ko-KR" dirty="0" smtClean="0"/>
              <a:t>he woman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/>
              <a:t>[</a:t>
            </a:r>
            <a:r>
              <a:rPr lang="en-US" altLang="ko-KR" dirty="0" err="1" smtClean="0"/>
              <a:t>ði</a:t>
            </a:r>
            <a:r>
              <a:rPr lang="en-US" altLang="ko-KR" dirty="0" smtClean="0"/>
              <a:t>]: before </a:t>
            </a:r>
            <a:r>
              <a:rPr lang="en-US" altLang="ko-KR" dirty="0"/>
              <a:t>a vowel sound</a:t>
            </a:r>
          </a:p>
          <a:p>
            <a:pPr marL="0" indent="0">
              <a:buNone/>
            </a:pPr>
            <a:r>
              <a:rPr lang="en-US" altLang="ko-KR" dirty="0"/>
              <a:t>                ex. t</a:t>
            </a:r>
            <a:r>
              <a:rPr lang="en-US" altLang="ko-KR" dirty="0" smtClean="0"/>
              <a:t>he address</a:t>
            </a:r>
            <a:endParaRPr lang="ko-KR" altLang="en-US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6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3"/>
          <p:cNvSpPr txBox="1">
            <a:spLocks/>
          </p:cNvSpPr>
          <p:nvPr/>
        </p:nvSpPr>
        <p:spPr>
          <a:xfrm>
            <a:off x="8523890" y="1871774"/>
            <a:ext cx="2280745" cy="28368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ko-KR" smtClean="0"/>
              <a:t>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ko-KR" sz="6600" b="1" dirty="0" smtClean="0">
                <a:solidFill>
                  <a:schemeClr val="accent5">
                    <a:lumMod val="75000"/>
                  </a:schemeClr>
                </a:solidFill>
              </a:rPr>
              <a:t>Articles</a:t>
            </a:r>
            <a:r>
              <a:rPr lang="en-US" altLang="ko-KR" sz="6600" b="1" dirty="0">
                <a:solidFill>
                  <a:schemeClr val="accent6">
                    <a:lumMod val="75000"/>
                  </a:schemeClr>
                </a:solidFill>
              </a:rPr>
              <a:t> (function)</a:t>
            </a:r>
            <a:r>
              <a:rPr lang="en-US" altLang="ko-KR" sz="6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                                    - </a:t>
            </a:r>
            <a:r>
              <a:rPr lang="en-US" altLang="ko-KR" sz="4000" dirty="0" smtClean="0"/>
              <a:t>when we choose </a:t>
            </a:r>
            <a:r>
              <a:rPr lang="en-US" altLang="ko-KR" sz="4000" dirty="0" err="1" smtClean="0"/>
              <a:t>a,an</a:t>
            </a:r>
            <a:r>
              <a:rPr lang="en-US" altLang="ko-KR" sz="4000" dirty="0" smtClean="0"/>
              <a:t>/ the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b="1" dirty="0"/>
              <a:t>Step </a:t>
            </a:r>
            <a:r>
              <a:rPr lang="en-US" altLang="ko-KR" b="1" dirty="0" smtClean="0"/>
              <a:t>1</a:t>
            </a:r>
            <a:r>
              <a:rPr lang="en-US" altLang="ko-KR" dirty="0" smtClean="0"/>
              <a:t> </a:t>
            </a:r>
            <a:endParaRPr lang="ko-KR" altLang="ko-KR" dirty="0"/>
          </a:p>
          <a:p>
            <a:r>
              <a:rPr lang="en-US" altLang="ko-KR" dirty="0" smtClean="0"/>
              <a:t>Anna </a:t>
            </a:r>
            <a:r>
              <a:rPr lang="en-US" altLang="ko-KR" dirty="0" smtClean="0"/>
              <a:t>says to </a:t>
            </a:r>
            <a:r>
              <a:rPr lang="en-US" altLang="ko-KR" dirty="0" err="1" smtClean="0"/>
              <a:t>Timo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“ I’ve just bought a new car.”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Anna </a:t>
            </a:r>
            <a:r>
              <a:rPr lang="en-US" altLang="ko-KR" dirty="0"/>
              <a:t>says to </a:t>
            </a:r>
            <a:r>
              <a:rPr lang="en-US" altLang="ko-KR" dirty="0" err="1" smtClean="0"/>
              <a:t>Timo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   “ Can I borrow the car?”</a:t>
            </a:r>
            <a:endParaRPr lang="en-US" altLang="ko-KR" dirty="0"/>
          </a:p>
          <a:p>
            <a:pPr marL="0" indent="0">
              <a:buNone/>
            </a:pPr>
            <a:endParaRPr lang="ko-KR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  <p:pic>
        <p:nvPicPr>
          <p:cNvPr id="6" name="그림 개체 틀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r="2539"/>
          <a:stretch>
            <a:fillRect/>
          </a:stretch>
        </p:blipFill>
        <p:spPr>
          <a:xfrm>
            <a:off x="1407726" y="3505175"/>
            <a:ext cx="3857960" cy="2406919"/>
          </a:xfrm>
          <a:prstGeom prst="rect">
            <a:avLst/>
          </a:prstGeom>
        </p:spPr>
      </p:pic>
      <p:pic>
        <p:nvPicPr>
          <p:cNvPr id="8" name="그림 개체 틀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r="2539"/>
          <a:stretch>
            <a:fillRect/>
          </a:stretch>
        </p:blipFill>
        <p:spPr>
          <a:xfrm>
            <a:off x="7135875" y="3505175"/>
            <a:ext cx="3651025" cy="2406919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ko-KR" sz="6600" b="1" dirty="0">
                <a:solidFill>
                  <a:schemeClr val="accent5">
                    <a:lumMod val="75000"/>
                  </a:schemeClr>
                </a:solidFill>
              </a:rPr>
              <a:t>Articles</a:t>
            </a:r>
            <a:r>
              <a:rPr lang="en-US" altLang="ko-KR" sz="6600" b="1" dirty="0">
                <a:solidFill>
                  <a:schemeClr val="accent6">
                    <a:lumMod val="75000"/>
                  </a:schemeClr>
                </a:solidFill>
              </a:rPr>
              <a:t> (function)</a:t>
            </a:r>
            <a:r>
              <a:rPr lang="en-US" altLang="ko-KR" sz="6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                                       - </a:t>
            </a:r>
            <a:r>
              <a:rPr lang="en-US" altLang="ko-KR" sz="4000" dirty="0"/>
              <a:t>when we choose </a:t>
            </a:r>
            <a:r>
              <a:rPr lang="en-US" altLang="ko-KR" sz="4000" dirty="0" err="1"/>
              <a:t>a,an</a:t>
            </a:r>
            <a:r>
              <a:rPr lang="en-US" altLang="ko-KR" sz="4000" dirty="0"/>
              <a:t>/ the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Step 2</a:t>
            </a:r>
            <a:r>
              <a:rPr lang="en-US" altLang="ko-KR" dirty="0"/>
              <a:t>. </a:t>
            </a:r>
            <a:r>
              <a:rPr lang="en-US" altLang="ko-KR" dirty="0" smtClean="0"/>
              <a:t> </a:t>
            </a:r>
            <a:endParaRPr lang="ko-KR" altLang="ko-KR" dirty="0"/>
          </a:p>
          <a:p>
            <a:pPr marL="514350" lvl="0" indent="-514350">
              <a:buAutoNum type="alphaLcPeriod"/>
            </a:pPr>
            <a:r>
              <a:rPr lang="en-US" altLang="ko-KR" dirty="0"/>
              <a:t>I need </a:t>
            </a:r>
            <a:r>
              <a:rPr lang="en-US" altLang="ko-KR" b="1" u="sng" dirty="0"/>
              <a:t>an</a:t>
            </a:r>
            <a:r>
              <a:rPr lang="en-US" altLang="ko-KR" dirty="0"/>
              <a:t> umbrella.	</a:t>
            </a:r>
          </a:p>
          <a:p>
            <a:pPr marL="514350" lvl="0" indent="-514350">
              <a:buAutoNum type="alphaLcPeriod"/>
            </a:pPr>
            <a:r>
              <a:rPr lang="en-US" altLang="ko-KR" dirty="0"/>
              <a:t>David, I have </a:t>
            </a:r>
            <a:r>
              <a:rPr lang="en-US" altLang="ko-KR" b="1" u="sng" dirty="0"/>
              <a:t>a </a:t>
            </a:r>
            <a:r>
              <a:rPr lang="en-US" altLang="ko-KR" dirty="0"/>
              <a:t>question  </a:t>
            </a:r>
          </a:p>
          <a:p>
            <a:pPr marL="514350" lvl="0" indent="-514350">
              <a:buAutoNum type="alphaLcPeriod"/>
            </a:pPr>
            <a:r>
              <a:rPr lang="en-US" altLang="ko-KR" dirty="0"/>
              <a:t>I go to </a:t>
            </a:r>
            <a:r>
              <a:rPr lang="en-US" altLang="ko-KR" dirty="0" smtClean="0"/>
              <a:t>church with </a:t>
            </a:r>
            <a:r>
              <a:rPr lang="en-US" altLang="ko-KR" dirty="0"/>
              <a:t>Dave once </a:t>
            </a:r>
            <a:r>
              <a:rPr lang="en-US" altLang="ko-KR" b="1" u="sng" dirty="0"/>
              <a:t>a</a:t>
            </a:r>
            <a:r>
              <a:rPr lang="en-US" altLang="ko-KR" dirty="0"/>
              <a:t> </a:t>
            </a:r>
            <a:r>
              <a:rPr lang="en-US" altLang="ko-KR" dirty="0" smtClean="0"/>
              <a:t>week.</a:t>
            </a:r>
            <a:endParaRPr lang="en-US" altLang="ko-KR" dirty="0"/>
          </a:p>
          <a:p>
            <a:pPr marL="514350" lvl="0" indent="-514350">
              <a:buAutoNum type="alphaLcPeriod"/>
            </a:pPr>
            <a:r>
              <a:rPr lang="en-US" altLang="ko-KR" dirty="0"/>
              <a:t>I found </a:t>
            </a:r>
            <a:r>
              <a:rPr lang="en-US" altLang="ko-KR" b="1" u="sng" dirty="0"/>
              <a:t>the</a:t>
            </a:r>
            <a:r>
              <a:rPr lang="en-US" altLang="ko-KR" dirty="0"/>
              <a:t> pen which I lost yesterday.</a:t>
            </a:r>
          </a:p>
          <a:p>
            <a:pPr marL="514350" lvl="0" indent="-514350">
              <a:buAutoNum type="alphaLcPeriod"/>
            </a:pPr>
            <a:r>
              <a:rPr lang="en-US" altLang="ko-KR" dirty="0"/>
              <a:t>Anna, I’ll be waiting for you in front of </a:t>
            </a:r>
            <a:r>
              <a:rPr lang="en-US" altLang="ko-KR" b="1" u="sng" dirty="0"/>
              <a:t>the</a:t>
            </a:r>
            <a:r>
              <a:rPr lang="en-US" altLang="ko-KR" dirty="0"/>
              <a:t> store.</a:t>
            </a:r>
          </a:p>
          <a:p>
            <a:pPr marL="514350" lvl="0" indent="-514350">
              <a:buAutoNum type="alphaLcPeriod"/>
            </a:pPr>
            <a:r>
              <a:rPr lang="en-US" altLang="ko-KR" dirty="0"/>
              <a:t>Emma is </a:t>
            </a:r>
            <a:r>
              <a:rPr lang="en-US" altLang="ko-KR" b="1" u="sng" dirty="0"/>
              <a:t>the</a:t>
            </a:r>
            <a:r>
              <a:rPr lang="en-US" altLang="ko-KR" dirty="0"/>
              <a:t> </a:t>
            </a:r>
            <a:r>
              <a:rPr lang="en-US" altLang="ko-KR" dirty="0" smtClean="0"/>
              <a:t>youngest </a:t>
            </a:r>
            <a:r>
              <a:rPr lang="en-US" altLang="ko-KR" dirty="0"/>
              <a:t>woman in our class.</a:t>
            </a:r>
          </a:p>
          <a:p>
            <a:pPr marL="514350" lvl="0" indent="-514350">
              <a:buAutoNum type="alphaLcPeriod"/>
            </a:pPr>
            <a:r>
              <a:rPr lang="en-US" altLang="ko-KR" b="1" u="sng" dirty="0"/>
              <a:t>The</a:t>
            </a:r>
            <a:r>
              <a:rPr lang="en-US" altLang="ko-KR" dirty="0"/>
              <a:t> Sun rises early in Summer. 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</a:rPr>
              <a:t>Worksheet-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solidFill>
            <a:schemeClr val="bg1"/>
          </a:solidFill>
        </p:spPr>
        <p:txBody>
          <a:bodyPr vert="horz">
            <a:normAutofit fontScale="92500"/>
          </a:bodyPr>
          <a:lstStyle/>
          <a:p>
            <a:pPr marL="0" indent="0" fontAlgn="base">
              <a:buNone/>
            </a:pPr>
            <a:r>
              <a:rPr lang="en-US" altLang="ko-KR" sz="3200" dirty="0" smtClean="0"/>
              <a:t>1. This morning I bought </a:t>
            </a:r>
            <a:r>
              <a:rPr lang="en-US" altLang="ko-KR" sz="3200" u="sng" dirty="0" smtClean="0"/>
              <a:t>a      </a:t>
            </a:r>
            <a:r>
              <a:rPr lang="en-US" altLang="ko-KR" sz="3200" dirty="0" smtClean="0"/>
              <a:t>newspaper and </a:t>
            </a:r>
            <a:r>
              <a:rPr lang="en-US" altLang="ko-KR" sz="3200" u="sng" dirty="0" smtClean="0"/>
              <a:t>a       </a:t>
            </a:r>
            <a:r>
              <a:rPr lang="en-US" altLang="ko-KR" sz="3200" dirty="0" smtClean="0"/>
              <a:t>magazine. </a:t>
            </a:r>
            <a:r>
              <a:rPr lang="en-US" altLang="ko-KR" sz="3200" u="sng" dirty="0" smtClean="0"/>
              <a:t>The </a:t>
            </a:r>
            <a:r>
              <a:rPr lang="en-US" altLang="ko-KR" sz="3200" dirty="0" smtClean="0"/>
              <a:t>newspaper is in my bag but I don’t know where I put </a:t>
            </a:r>
            <a:r>
              <a:rPr lang="en-US" altLang="ko-KR" sz="3200" u="sng" dirty="0" smtClean="0"/>
              <a:t>the </a:t>
            </a:r>
            <a:r>
              <a:rPr lang="en-US" altLang="ko-KR" sz="3200" dirty="0" smtClean="0"/>
              <a:t>magazine.</a:t>
            </a:r>
          </a:p>
          <a:p>
            <a:pPr marL="0" lvl="0" indent="0" fontAlgn="base">
              <a:buNone/>
            </a:pPr>
            <a:r>
              <a:rPr lang="en-US" altLang="ko-KR" sz="3200" dirty="0" smtClean="0"/>
              <a:t>2. I </a:t>
            </a:r>
            <a:r>
              <a:rPr lang="en-US" altLang="ko-KR" sz="3200" dirty="0"/>
              <a:t>saw </a:t>
            </a:r>
            <a:r>
              <a:rPr lang="en-US" altLang="ko-KR" sz="3200" u="sng" dirty="0" smtClean="0"/>
              <a:t>an    </a:t>
            </a:r>
            <a:r>
              <a:rPr lang="en-US" altLang="ko-KR" sz="3200" dirty="0"/>
              <a:t>accident this morning. </a:t>
            </a:r>
            <a:r>
              <a:rPr lang="en-US" altLang="ko-KR" sz="3200" u="sng" dirty="0"/>
              <a:t>A </a:t>
            </a:r>
            <a:r>
              <a:rPr lang="en-US" altLang="ko-KR" sz="3200" u="sng" dirty="0" smtClean="0"/>
              <a:t>     </a:t>
            </a:r>
            <a:r>
              <a:rPr lang="en-US" altLang="ko-KR" sz="3200" dirty="0" smtClean="0"/>
              <a:t>car </a:t>
            </a:r>
            <a:r>
              <a:rPr lang="en-US" altLang="ko-KR" sz="3200" dirty="0"/>
              <a:t>was badly damaged.</a:t>
            </a:r>
          </a:p>
          <a:p>
            <a:pPr marL="0" lvl="0" indent="0" fontAlgn="base">
              <a:buNone/>
            </a:pPr>
            <a:r>
              <a:rPr lang="en-US" altLang="ko-KR" sz="3200" dirty="0" smtClean="0"/>
              <a:t>3. There </a:t>
            </a:r>
            <a:r>
              <a:rPr lang="en-US" altLang="ko-KR" sz="3200" dirty="0"/>
              <a:t>are two cars parked outside: </a:t>
            </a:r>
            <a:r>
              <a:rPr lang="en-US" altLang="ko-KR" sz="3200" u="sng" dirty="0" smtClean="0"/>
              <a:t>a      </a:t>
            </a:r>
            <a:r>
              <a:rPr lang="en-US" altLang="ko-KR" sz="3200" dirty="0"/>
              <a:t>blue one and </a:t>
            </a:r>
            <a:r>
              <a:rPr lang="en-US" altLang="ko-KR" sz="3200" u="sng" dirty="0" smtClean="0"/>
              <a:t>a      </a:t>
            </a:r>
            <a:r>
              <a:rPr lang="en-US" altLang="ko-KR" sz="3200" dirty="0"/>
              <a:t>grey one. </a:t>
            </a:r>
            <a:r>
              <a:rPr lang="en-US" altLang="ko-KR" sz="3200" u="sng" dirty="0"/>
              <a:t>The </a:t>
            </a:r>
            <a:r>
              <a:rPr lang="en-US" altLang="ko-KR" sz="3200" u="sng" dirty="0" smtClean="0"/>
              <a:t> </a:t>
            </a:r>
            <a:r>
              <a:rPr lang="en-US" altLang="ko-KR" sz="3200" dirty="0" smtClean="0"/>
              <a:t>blue </a:t>
            </a:r>
            <a:r>
              <a:rPr lang="en-US" altLang="ko-KR" sz="3200" dirty="0"/>
              <a:t>one belongs to my neighbors; I don’t who </a:t>
            </a:r>
            <a:r>
              <a:rPr lang="en-US" altLang="ko-KR" sz="3200" u="sng" dirty="0" smtClean="0"/>
              <a:t>the   </a:t>
            </a:r>
            <a:r>
              <a:rPr lang="en-US" altLang="ko-KR" sz="3200" dirty="0"/>
              <a:t>owner of </a:t>
            </a:r>
            <a:r>
              <a:rPr lang="en-US" altLang="ko-KR" sz="3200" u="sng" dirty="0" smtClean="0"/>
              <a:t>the  </a:t>
            </a:r>
            <a:r>
              <a:rPr lang="en-US" altLang="ko-KR" sz="3200" dirty="0"/>
              <a:t>grey one is.</a:t>
            </a:r>
          </a:p>
          <a:p>
            <a:pPr marL="0" lvl="0" indent="0" fontAlgn="base">
              <a:buNone/>
            </a:pPr>
            <a:r>
              <a:rPr lang="en-US" altLang="ko-KR" sz="3200" dirty="0" smtClean="0"/>
              <a:t>4. My </a:t>
            </a:r>
            <a:r>
              <a:rPr lang="en-US" altLang="ko-KR" sz="3200" dirty="0"/>
              <a:t>friends live in </a:t>
            </a:r>
            <a:r>
              <a:rPr lang="en-US" altLang="ko-KR" sz="3200" u="sng" dirty="0"/>
              <a:t>an </a:t>
            </a:r>
            <a:r>
              <a:rPr lang="en-US" altLang="ko-KR" sz="3200" u="sng" dirty="0" smtClean="0"/>
              <a:t>  </a:t>
            </a:r>
            <a:r>
              <a:rPr lang="en-US" altLang="ko-KR" sz="3200" dirty="0" smtClean="0"/>
              <a:t>old </a:t>
            </a:r>
            <a:r>
              <a:rPr lang="en-US" altLang="ko-KR" sz="3200" dirty="0"/>
              <a:t>house in </a:t>
            </a:r>
            <a:r>
              <a:rPr lang="en-US" altLang="ko-KR" sz="3200" u="sng" dirty="0" smtClean="0"/>
              <a:t>a      </a:t>
            </a:r>
            <a:r>
              <a:rPr lang="en-US" altLang="ko-KR" sz="3200" dirty="0"/>
              <a:t>small village. There is </a:t>
            </a:r>
            <a:r>
              <a:rPr lang="en-US" altLang="ko-KR" sz="3200" u="sng" dirty="0" smtClean="0"/>
              <a:t>a     </a:t>
            </a:r>
            <a:r>
              <a:rPr lang="en-US" altLang="ko-KR" sz="3200" dirty="0"/>
              <a:t>beautiful garden behind </a:t>
            </a:r>
            <a:r>
              <a:rPr lang="en-US" altLang="ko-KR" sz="3200" u="sng" dirty="0" smtClean="0"/>
              <a:t>the  </a:t>
            </a:r>
            <a:r>
              <a:rPr lang="en-US" altLang="ko-KR" sz="3200" dirty="0"/>
              <a:t>house. I would like to have </a:t>
            </a:r>
            <a:r>
              <a:rPr lang="en-US" altLang="ko-KR" sz="3200" u="sng" dirty="0" smtClean="0"/>
              <a:t>a     </a:t>
            </a:r>
            <a:r>
              <a:rPr lang="en-US" altLang="ko-KR" sz="3200" dirty="0"/>
              <a:t>garden like that.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4783015" y="1828800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368954" y="1835931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043181" y="2300165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192215" y="2839329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45880" y="2839328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76471" y="3367233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9486313" y="3413626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671711" y="3761128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417299" y="4226217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992879" y="4766603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637606" y="4752535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654061" y="5160498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0699545" y="4752534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9554307" y="5195399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7956345" y="1867535"/>
            <a:ext cx="661182" cy="39389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314</Words>
  <Application>Microsoft Office PowerPoint</Application>
  <PresentationFormat>와이드스크린</PresentationFormat>
  <Paragraphs>63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Calibri</vt:lpstr>
      <vt:lpstr>Calibri Light</vt:lpstr>
      <vt:lpstr>Wingdings 2</vt:lpstr>
      <vt:lpstr>HDOfficeLightV0</vt:lpstr>
      <vt:lpstr>Articles </vt:lpstr>
      <vt:lpstr>Articles</vt:lpstr>
      <vt:lpstr>  Worksheet- A                                            </vt:lpstr>
      <vt:lpstr>Articles(phonology)                                          - when we choose a,an/ the</vt:lpstr>
      <vt:lpstr>Articles (function)                                          - when we choose a,an/ the</vt:lpstr>
      <vt:lpstr>Articles (function)                                          - when we choose a,an/ the</vt:lpstr>
      <vt:lpstr>Worksheet- 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user</dc:creator>
  <cp:lastModifiedBy>user</cp:lastModifiedBy>
  <cp:revision>39</cp:revision>
  <cp:lastPrinted>2017-02-07T06:39:50Z</cp:lastPrinted>
  <dcterms:created xsi:type="dcterms:W3CDTF">2017-02-06T06:47:06Z</dcterms:created>
  <dcterms:modified xsi:type="dcterms:W3CDTF">2017-02-07T06:39:53Z</dcterms:modified>
</cp:coreProperties>
</file>