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8"/>
  </p:notesMasterIdLst>
  <p:sldIdLst>
    <p:sldId id="256" r:id="rId4"/>
    <p:sldId id="267" r:id="rId5"/>
    <p:sldId id="261" r:id="rId6"/>
    <p:sldId id="260" r:id="rId7"/>
    <p:sldId id="259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4" r:id="rId31"/>
    <p:sldId id="290" r:id="rId32"/>
    <p:sldId id="291" r:id="rId33"/>
    <p:sldId id="292" r:id="rId34"/>
    <p:sldId id="295" r:id="rId35"/>
    <p:sldId id="293" r:id="rId36"/>
    <p:sldId id="296" r:id="rId3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80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A887B-6330-432C-929C-4151E5820E0F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B90EC-AD38-4F73-B15D-C75203D88C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3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DEDD98-00A8-46ED-AAD1-B0503D216C58}" type="slidenum">
              <a:rPr kumimoji="0" lang="ko-KR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ko-KR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40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58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49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486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080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9448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7219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831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618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207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150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9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835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151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102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6D005-0634-4B91-84A2-BE1A02BB3C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172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48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2596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37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14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96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05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4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72612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38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19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391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97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62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66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2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4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AC6B-3E91-4AAF-A95E-B894C53BF2F7}" type="datetimeFigureOut">
              <a:rPr lang="ko-KR" altLang="en-US" smtClean="0"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B0964-DE47-4158-BC4B-EBE9923B1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21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DEC9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A364-9266-4369-8858-6292AC6F8C17}" type="datetimeFigureOut">
              <a:rPr lang="ko-KR" altLang="en-US" smtClean="0"/>
              <a:pPr/>
              <a:t>2017-02-11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216596" y="6525132"/>
            <a:ext cx="28841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100" kern="12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rPr>
              <a:t>CopyrightⓒSunRiver</a:t>
            </a:r>
            <a:r>
              <a:rPr kumimoji="1" lang="en-US" altLang="ko-KR" sz="1100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rPr>
              <a:t> </a:t>
            </a:r>
            <a:r>
              <a:rPr kumimoji="1" lang="en-US" altLang="ko-KR" sz="1100" kern="1200" baseline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rPr>
              <a:t> leehyekang.blog.me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067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AC6B-3E91-4AAF-A95E-B894C53BF2F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B0964-DE47-4158-BC4B-EBE9923B132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0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log.maltalingua.com/wp-content/uploads/2016/02/Prepositions-of-time-diagram-on-in-at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8" r="-3" b="-3"/>
          <a:stretch/>
        </p:blipFill>
        <p:spPr>
          <a:xfrm>
            <a:off x="6253618" y="960121"/>
            <a:ext cx="2854886" cy="493776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784" y="292551"/>
            <a:ext cx="4540947" cy="3352473"/>
          </a:xfrm>
          <a:noFill/>
        </p:spPr>
        <p:txBody>
          <a:bodyPr>
            <a:normAutofit/>
          </a:bodyPr>
          <a:lstStyle/>
          <a:p>
            <a:pPr algn="r"/>
            <a:r>
              <a:rPr lang="en-US" altLang="ko-KR" sz="6000" dirty="0"/>
              <a:t>What is </a:t>
            </a:r>
            <a:r>
              <a:rPr lang="en-US" altLang="ko-KR" sz="6000" b="1" dirty="0">
                <a:solidFill>
                  <a:srgbClr val="0070C0"/>
                </a:solidFill>
              </a:rPr>
              <a:t>preposition</a:t>
            </a:r>
            <a:r>
              <a:rPr lang="en-US" altLang="ko-KR" sz="6000" dirty="0"/>
              <a:t/>
            </a:r>
            <a:br>
              <a:rPr lang="en-US" altLang="ko-KR" sz="6000" dirty="0"/>
            </a:b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-36512" y="3501008"/>
            <a:ext cx="6192688" cy="3168352"/>
          </a:xfrm>
          <a:noFill/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4000" b="1" dirty="0">
                <a:solidFill>
                  <a:srgbClr val="0070C0"/>
                </a:solidFill>
              </a:rPr>
              <a:t>Preposition</a:t>
            </a:r>
            <a:r>
              <a:rPr lang="en-US" altLang="ko-KR" sz="4000" dirty="0"/>
              <a:t> </a:t>
            </a:r>
            <a:r>
              <a:rPr lang="en-US" altLang="ko-KR" sz="4000" dirty="0">
                <a:solidFill>
                  <a:schemeClr val="tx1"/>
                </a:solidFill>
              </a:rPr>
              <a:t>is a word or group of words that is used before a noun or pronoun </a:t>
            </a:r>
            <a:r>
              <a:rPr lang="en-US" altLang="ko-KR" sz="4000" u="sng" dirty="0">
                <a:solidFill>
                  <a:schemeClr val="tx1"/>
                </a:solidFill>
              </a:rPr>
              <a:t>to show </a:t>
            </a:r>
            <a:r>
              <a:rPr lang="en-US" altLang="ko-KR" sz="4000" b="1" u="sng" dirty="0">
                <a:solidFill>
                  <a:schemeClr val="tx1"/>
                </a:solidFill>
              </a:rPr>
              <a:t>place, time, direction</a:t>
            </a:r>
            <a:r>
              <a:rPr lang="en-US" altLang="ko-KR" sz="4000" dirty="0">
                <a:solidFill>
                  <a:schemeClr val="tx1"/>
                </a:solidFill>
              </a:rPr>
              <a:t>, etc.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49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#4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42602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My brother got married in May.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My brother got married at May.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My brother got married on May.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86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#5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8002092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concert is at November 20.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concert is in November 20.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concert is on November 20.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7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#6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Laura finished high school at 2002.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Laura finished high school in 2002.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Laura finished high school on 2002.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58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#7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park is beautiful in the fall.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park is beautiful on the fall.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park is beautiful at the fall.</a:t>
            </a: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477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#8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8500" y="699075"/>
            <a:ext cx="7426028" cy="100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What are you going to do on Christmas?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What are you going to do in Christmas?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What are you going to do at Christmas?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444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#9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It closes at midnight.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It closes on midnight.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It closes in midnight.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6792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#10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often go to the beach in the summer.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often go to the beach on the summer.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often go to the beach at summer.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608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#11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2455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Tim was born in 1997.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Tim was born on 1997.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Tim was born at 1997.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3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#12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49803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can’t meet you on Friday.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can’t meet you in Friday.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can’t meet you at Friday.</a:t>
            </a: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061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#13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0" y="699075"/>
            <a:ext cx="7426028" cy="1001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got up at 8:00 o’clock this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got up in 8:00 o’clock this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got up on 8:00 o’clock this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 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96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209991" y="199093"/>
            <a:ext cx="7012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4000" b="1" dirty="0">
                <a:solidFill>
                  <a:srgbClr val="00B0F0"/>
                </a:solidFill>
              </a:rPr>
              <a:t>“Prepositions of time song”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28" y="1300698"/>
            <a:ext cx="9012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/>
              <a:t> the morning</a:t>
            </a:r>
            <a:r>
              <a:rPr lang="en-US" altLang="ko-KR" sz="2200" b="1" dirty="0">
                <a:solidFill>
                  <a:srgbClr val="FF0000"/>
                </a:solidFill>
              </a:rPr>
              <a:t>,</a:t>
            </a:r>
            <a:r>
              <a:rPr lang="en-US" altLang="ko-KR" sz="2200" b="1" u="sng" dirty="0">
                <a:solidFill>
                  <a:srgbClr val="FF0000"/>
                </a:solidFill>
              </a:rPr>
              <a:t> In </a:t>
            </a:r>
            <a:r>
              <a:rPr lang="en-US" altLang="ko-KR" sz="2200" b="1" dirty="0"/>
              <a:t>the afternoon, I think of you always.</a:t>
            </a:r>
          </a:p>
          <a:p>
            <a:endParaRPr lang="ko-KR" altLang="en-US" sz="2200" b="1" dirty="0"/>
          </a:p>
        </p:txBody>
      </p:sp>
      <p:sp>
        <p:nvSpPr>
          <p:cNvPr id="8" name="직사각형 7"/>
          <p:cNvSpPr/>
          <p:nvPr/>
        </p:nvSpPr>
        <p:spPr>
          <a:xfrm>
            <a:off x="389479" y="1948770"/>
            <a:ext cx="8928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/>
              <a:t> the autumn, summer and</a:t>
            </a:r>
            <a:r>
              <a:rPr lang="en-US" altLang="ko-KR" sz="2200" b="1" u="sng" dirty="0">
                <a:solidFill>
                  <a:srgbClr val="FF0000"/>
                </a:solidFill>
              </a:rPr>
              <a:t> in </a:t>
            </a:r>
            <a:r>
              <a:rPr lang="en-US" altLang="ko-KR" sz="2200" b="1" dirty="0"/>
              <a:t>spring,</a:t>
            </a:r>
            <a:r>
              <a:rPr lang="en-US" altLang="ko-KR" sz="2200" b="1" u="sng" dirty="0"/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u="sng" dirty="0"/>
              <a:t> </a:t>
            </a:r>
            <a:r>
              <a:rPr lang="en-US" altLang="ko-KR" sz="2200" b="1" dirty="0"/>
              <a:t>winter when it’s cold.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-324544" y="2668850"/>
            <a:ext cx="100972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>
                <a:solidFill>
                  <a:prstClr val="black"/>
                </a:solidFill>
              </a:rPr>
              <a:t> 2016, on the 4th of July,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the future ,</a:t>
            </a:r>
            <a:br>
              <a:rPr lang="en-US" altLang="ko-KR" sz="2200" b="1" dirty="0">
                <a:solidFill>
                  <a:prstClr val="black"/>
                </a:solidFill>
              </a:rPr>
            </a:br>
            <a:r>
              <a:rPr lang="en-US" altLang="ko-KR" sz="2200" b="1" u="sng" dirty="0">
                <a:solidFill>
                  <a:srgbClr val="FF0000"/>
                </a:solidFill>
              </a:rPr>
              <a:t> in </a:t>
            </a:r>
            <a:r>
              <a:rPr lang="en-US" altLang="ko-KR" sz="2200" b="1" dirty="0">
                <a:solidFill>
                  <a:prstClr val="black"/>
                </a:solidFill>
              </a:rPr>
              <a:t>the past, even </a:t>
            </a:r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>
                <a:solidFill>
                  <a:prstClr val="black"/>
                </a:solidFill>
              </a:rPr>
              <a:t> the 60s too.</a:t>
            </a:r>
          </a:p>
          <a:p>
            <a:pPr lvl="0" algn="ctr"/>
            <a:endParaRPr lang="en-US" altLang="ko-KR" sz="2200" b="1" dirty="0">
              <a:solidFill>
                <a:prstClr val="black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18099" y="3718193"/>
            <a:ext cx="81381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dirty="0">
                <a:solidFill>
                  <a:prstClr val="black"/>
                </a:solidFill>
              </a:rPr>
              <a:t> the evening and </a:t>
            </a:r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dirty="0">
                <a:solidFill>
                  <a:prstClr val="black"/>
                </a:solidFill>
              </a:rPr>
              <a:t> night, I’ll say a prayer for you.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602328" y="4366265"/>
            <a:ext cx="77096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dirty="0">
                <a:solidFill>
                  <a:prstClr val="black"/>
                </a:solidFill>
              </a:rPr>
              <a:t> 9 a.m.,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at </a:t>
            </a:r>
            <a:r>
              <a:rPr lang="en-US" altLang="ko-KR" sz="2200" b="1" dirty="0">
                <a:solidFill>
                  <a:prstClr val="black"/>
                </a:solidFill>
              </a:rPr>
              <a:t>midday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in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March, you’re in my mind.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370682" y="4930099"/>
            <a:ext cx="595901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dirty="0">
                <a:solidFill>
                  <a:prstClr val="black"/>
                </a:solidFill>
              </a:rPr>
              <a:t> sunrise, </a:t>
            </a:r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sunset,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at</a:t>
            </a:r>
            <a:r>
              <a:rPr lang="en-US" altLang="ko-KR" sz="2200" b="1" dirty="0">
                <a:solidFill>
                  <a:srgbClr val="FF0000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dinnertime, too.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694129" y="5609447"/>
            <a:ext cx="73590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On</a:t>
            </a:r>
            <a:r>
              <a:rPr lang="en-US" altLang="ko-KR" sz="2200" b="1" dirty="0">
                <a:solidFill>
                  <a:prstClr val="black"/>
                </a:solidFill>
              </a:rPr>
              <a:t> weekend in America,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on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a weekday anywhere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89210" y="6269250"/>
            <a:ext cx="864988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ko-KR" sz="2200" b="1" u="sng" dirty="0">
                <a:solidFill>
                  <a:srgbClr val="FF0000"/>
                </a:solidFill>
              </a:rPr>
              <a:t>On</a:t>
            </a:r>
            <a:r>
              <a:rPr lang="en-US" altLang="ko-KR" sz="2200" b="1" dirty="0">
                <a:solidFill>
                  <a:prstClr val="black"/>
                </a:solidFill>
              </a:rPr>
              <a:t> a holiday,</a:t>
            </a:r>
            <a:r>
              <a:rPr lang="en-US" altLang="ko-KR" sz="2200" b="1" u="sng" dirty="0">
                <a:solidFill>
                  <a:srgbClr val="FF0000"/>
                </a:solidFill>
              </a:rPr>
              <a:t> on </a:t>
            </a:r>
            <a:r>
              <a:rPr lang="en-US" altLang="ko-KR" sz="2200" b="1" dirty="0">
                <a:solidFill>
                  <a:prstClr val="black"/>
                </a:solidFill>
              </a:rPr>
              <a:t>your birthday,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u="sng" dirty="0">
                <a:solidFill>
                  <a:srgbClr val="FF0000"/>
                </a:solidFill>
              </a:rPr>
              <a:t>on</a:t>
            </a:r>
            <a:r>
              <a:rPr lang="en-US" altLang="ko-KR" sz="2200" b="1" u="sng" dirty="0">
                <a:solidFill>
                  <a:prstClr val="black"/>
                </a:solidFill>
              </a:rPr>
              <a:t> </a:t>
            </a:r>
            <a:r>
              <a:rPr lang="en-US" altLang="ko-KR" sz="2200" b="1" dirty="0">
                <a:solidFill>
                  <a:prstClr val="black"/>
                </a:solidFill>
              </a:rPr>
              <a:t>Monday I’ll miss you.</a:t>
            </a:r>
            <a:endParaRPr lang="ko-KR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9270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#14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923339" y="746961"/>
            <a:ext cx="688233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on the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in the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at the morning.</a:t>
            </a:r>
          </a:p>
        </p:txBody>
      </p:sp>
    </p:spTree>
    <p:extLst>
      <p:ext uri="{BB962C8B-B14F-4D97-AF65-F5344CB8AC3E}">
        <p14:creationId xmlns:p14="http://schemas.microsoft.com/office/powerpoint/2010/main" val="813450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55" y="746961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#15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923339" y="746961"/>
            <a:ext cx="6882337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I’m taking a trip in October.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I’m taking a trip on October.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I’m taking a trip at October.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529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910" y="794868"/>
            <a:ext cx="1806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Answer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sheet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8410" y="671691"/>
            <a:ext cx="704884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company started in 1989. 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 always feel tired in the evening.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We don</a:t>
            </a:r>
            <a:r>
              <a:rPr kumimoji="0" lang="ko-KR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’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 often go out at night.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My brother got married in May.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concert is on November 20.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Laura finished high school in 2002.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park is beautiful in the fall.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What are you going to do on Christmas?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It closes at midnight.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We often go to the beach in the summer.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Tim was born in 1997.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 can</a:t>
            </a:r>
            <a:r>
              <a:rPr kumimoji="0" lang="ko-KR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’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 meet you on Friday.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 got up at 8:00 o</a:t>
            </a:r>
            <a:r>
              <a:rPr kumimoji="0" lang="ko-KR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’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clock this morning.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 like to get up early in the morning.</a:t>
            </a:r>
          </a:p>
          <a:p>
            <a:pPr marL="514350" marR="0" lvl="0" indent="-5143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I’m taking a trip in October.</a:t>
            </a:r>
            <a:endParaRPr kumimoji="0" lang="ko-KR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1273950" marR="0" lvl="0" indent="-1143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ko-KR" alt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487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88640"/>
            <a:ext cx="5256584" cy="5184576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altLang="ko-KR" sz="36100" dirty="0"/>
              <a:t>X</a:t>
            </a:r>
            <a:endParaRPr lang="ko-KR" altLang="en-US" sz="36100" dirty="0"/>
          </a:p>
        </p:txBody>
      </p:sp>
    </p:spTree>
    <p:extLst>
      <p:ext uri="{BB962C8B-B14F-4D97-AF65-F5344CB8AC3E}">
        <p14:creationId xmlns:p14="http://schemas.microsoft.com/office/powerpoint/2010/main" val="1297646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88640"/>
            <a:ext cx="5256584" cy="5184576"/>
          </a:xfr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altLang="ko-KR" sz="36100" dirty="0"/>
              <a:t>O</a:t>
            </a:r>
            <a:endParaRPr lang="ko-KR" altLang="en-US" sz="36100" dirty="0"/>
          </a:p>
        </p:txBody>
      </p:sp>
    </p:spTree>
    <p:extLst>
      <p:ext uri="{BB962C8B-B14F-4D97-AF65-F5344CB8AC3E}">
        <p14:creationId xmlns:p14="http://schemas.microsoft.com/office/powerpoint/2010/main" val="177811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8:00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night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winter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Thursday</a:t>
            </a:r>
          </a:p>
        </p:txBody>
      </p:sp>
    </p:spTree>
    <p:extLst>
      <p:ext uri="{BB962C8B-B14F-4D97-AF65-F5344CB8AC3E}">
        <p14:creationId xmlns:p14="http://schemas.microsoft.com/office/powerpoint/2010/main" val="485327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February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the morning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1997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7:30</a:t>
            </a:r>
          </a:p>
        </p:txBody>
      </p:sp>
    </p:spTree>
    <p:extLst>
      <p:ext uri="{BB962C8B-B14F-4D97-AF65-F5344CB8AC3E}">
        <p14:creationId xmlns:p14="http://schemas.microsoft.com/office/powerpoint/2010/main" val="750177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60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afternoon</a:t>
            </a:r>
            <a:endParaRPr kumimoji="0" lang="en-US" altLang="ko-KR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May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New Year’s Eve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 o’ clock</a:t>
            </a:r>
          </a:p>
        </p:txBody>
      </p:sp>
    </p:spTree>
    <p:extLst>
      <p:ext uri="{BB962C8B-B14F-4D97-AF65-F5344CB8AC3E}">
        <p14:creationId xmlns:p14="http://schemas.microsoft.com/office/powerpoint/2010/main" val="2630501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600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afternoon</a:t>
            </a:r>
            <a:endParaRPr kumimoji="0" lang="en-US" altLang="ko-KR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spring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60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Monday </a:t>
            </a:r>
            <a:endParaRPr kumimoji="0" lang="en-US" altLang="ko-KR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sunset</a:t>
            </a:r>
          </a:p>
        </p:txBody>
      </p:sp>
    </p:spTree>
    <p:extLst>
      <p:ext uri="{BB962C8B-B14F-4D97-AF65-F5344CB8AC3E}">
        <p14:creationId xmlns:p14="http://schemas.microsoft.com/office/powerpoint/2010/main" val="2452721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Saturday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June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802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the summer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my birthday</a:t>
            </a:r>
          </a:p>
        </p:txBody>
      </p:sp>
    </p:spTree>
    <p:extLst>
      <p:ext uri="{BB962C8B-B14F-4D97-AF65-F5344CB8AC3E}">
        <p14:creationId xmlns:p14="http://schemas.microsoft.com/office/powerpoint/2010/main" val="424842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5" descr="설명: Prepositions of Time Pyram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802" y="538288"/>
            <a:ext cx="7848274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그룹 7"/>
          <p:cNvGrpSpPr/>
          <p:nvPr/>
        </p:nvGrpSpPr>
        <p:grpSpPr>
          <a:xfrm>
            <a:off x="5868144" y="1196752"/>
            <a:ext cx="3366901" cy="1800200"/>
            <a:chOff x="5868144" y="1196752"/>
            <a:chExt cx="3366901" cy="1800200"/>
          </a:xfrm>
        </p:grpSpPr>
        <p:sp>
          <p:nvSpPr>
            <p:cNvPr id="3" name="설명선 1 2"/>
            <p:cNvSpPr/>
            <p:nvPr/>
          </p:nvSpPr>
          <p:spPr>
            <a:xfrm>
              <a:off x="5868144" y="1196752"/>
              <a:ext cx="3366901" cy="1800200"/>
            </a:xfrm>
            <a:prstGeom prst="borderCallout1">
              <a:avLst>
                <a:gd name="adj1" fmla="val 35321"/>
                <a:gd name="adj2" fmla="val -1472"/>
                <a:gd name="adj3" fmla="val 60352"/>
                <a:gd name="adj4" fmla="val -57686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876308" y="1242626"/>
              <a:ext cx="330420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00B050"/>
                  </a:solidFill>
                </a:rPr>
                <a:t>A precise time</a:t>
              </a:r>
              <a:br>
                <a:rPr lang="en-US" altLang="ko-KR" b="1" dirty="0" smtClean="0">
                  <a:solidFill>
                    <a:srgbClr val="00B050"/>
                  </a:solidFill>
                </a:rPr>
              </a:br>
              <a:r>
                <a:rPr lang="en-US" altLang="ko-KR" b="1" dirty="0" smtClean="0">
                  <a:solidFill>
                    <a:srgbClr val="00B050"/>
                  </a:solidFill>
                </a:rPr>
                <a:t>&amp; specific time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00B050"/>
                  </a:solidFill>
                </a:rPr>
                <a:t>The weekend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00B050"/>
                  </a:solidFill>
                </a:rPr>
                <a:t>Night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00B050"/>
                  </a:solidFill>
                </a:rPr>
                <a:t>Festive periods</a:t>
              </a:r>
              <a:r>
                <a:rPr lang="en-US" altLang="ko-KR" dirty="0" smtClean="0">
                  <a:solidFill>
                    <a:srgbClr val="00B050"/>
                  </a:solidFill>
                </a:rPr>
                <a:t>(Christmas, Easter..</a:t>
              </a:r>
              <a:r>
                <a:rPr lang="en-US" altLang="ko-KR" dirty="0" err="1" smtClean="0">
                  <a:solidFill>
                    <a:srgbClr val="00B050"/>
                  </a:solidFill>
                </a:rPr>
                <a:t>etc</a:t>
              </a:r>
              <a:r>
                <a:rPr lang="en-US" altLang="ko-KR" dirty="0" smtClean="0">
                  <a:solidFill>
                    <a:srgbClr val="00B050"/>
                  </a:solidFill>
                </a:rPr>
                <a:t>.)</a:t>
              </a:r>
              <a:endParaRPr lang="ko-KR" altLang="en-US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6948264" y="4444568"/>
            <a:ext cx="2574813" cy="1549336"/>
            <a:chOff x="6948264" y="4444568"/>
            <a:chExt cx="2574813" cy="1549336"/>
          </a:xfrm>
        </p:grpSpPr>
        <p:sp>
          <p:nvSpPr>
            <p:cNvPr id="6" name="설명선 1 5"/>
            <p:cNvSpPr/>
            <p:nvPr/>
          </p:nvSpPr>
          <p:spPr>
            <a:xfrm>
              <a:off x="6948264" y="4444568"/>
              <a:ext cx="2108870" cy="1549336"/>
            </a:xfrm>
            <a:prstGeom prst="borderCallout1">
              <a:avLst>
                <a:gd name="adj1" fmla="val 35321"/>
                <a:gd name="adj2" fmla="val -1472"/>
                <a:gd name="adj3" fmla="val 6201"/>
                <a:gd name="adj4" fmla="val -135084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43987" y="4470787"/>
              <a:ext cx="237909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7030A0"/>
                  </a:solidFill>
                </a:rPr>
                <a:t>Months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7030A0"/>
                  </a:solidFill>
                </a:rPr>
                <a:t>Years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7030A0"/>
                  </a:solidFill>
                </a:rPr>
                <a:t>Centuries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7030A0"/>
                  </a:solidFill>
                </a:rPr>
                <a:t>Long periods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7030A0"/>
                  </a:solidFill>
                </a:rPr>
                <a:t>Seasons</a:t>
              </a:r>
              <a:endParaRPr lang="en-US" altLang="ko-KR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6660232" y="2996952"/>
            <a:ext cx="2656853" cy="1307211"/>
            <a:chOff x="6660232" y="2996952"/>
            <a:chExt cx="2656853" cy="1307211"/>
          </a:xfrm>
        </p:grpSpPr>
        <p:sp>
          <p:nvSpPr>
            <p:cNvPr id="9" name="설명선 1 8"/>
            <p:cNvSpPr/>
            <p:nvPr/>
          </p:nvSpPr>
          <p:spPr>
            <a:xfrm>
              <a:off x="6660232" y="2996952"/>
              <a:ext cx="2460043" cy="1307211"/>
            </a:xfrm>
            <a:prstGeom prst="borderCallout1">
              <a:avLst>
                <a:gd name="adj1" fmla="val 37819"/>
                <a:gd name="adj2" fmla="val -951"/>
                <a:gd name="adj3" fmla="val 17637"/>
                <a:gd name="adj4" fmla="val -105389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76443" y="3188892"/>
              <a:ext cx="26406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>
                  <a:solidFill>
                    <a:srgbClr val="0070C0"/>
                  </a:solidFill>
                </a:rPr>
                <a:t>Special </a:t>
              </a:r>
              <a:r>
                <a:rPr lang="en-US" altLang="ko-KR" b="1" dirty="0" smtClean="0">
                  <a:solidFill>
                    <a:srgbClr val="0070C0"/>
                  </a:solidFill>
                </a:rPr>
                <a:t>days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0070C0"/>
                  </a:solidFill>
                </a:rPr>
                <a:t>Days </a:t>
              </a:r>
              <a:r>
                <a:rPr lang="en-US" altLang="ko-KR" b="1" dirty="0">
                  <a:solidFill>
                    <a:srgbClr val="0070C0"/>
                  </a:solidFill>
                </a:rPr>
                <a:t>of the </a:t>
              </a:r>
              <a:r>
                <a:rPr lang="en-US" altLang="ko-KR" b="1" dirty="0" smtClean="0">
                  <a:solidFill>
                    <a:srgbClr val="0070C0"/>
                  </a:solidFill>
                </a:rPr>
                <a:t>week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altLang="ko-KR" b="1" dirty="0" smtClean="0">
                  <a:solidFill>
                    <a:srgbClr val="0070C0"/>
                  </a:solidFill>
                </a:rPr>
                <a:t>Dates</a:t>
              </a:r>
              <a:endParaRPr lang="en-US" altLang="ko-KR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722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Friday night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noon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606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11:45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my birthday</a:t>
            </a:r>
          </a:p>
        </p:txBody>
      </p:sp>
    </p:spTree>
    <p:extLst>
      <p:ext uri="{BB962C8B-B14F-4D97-AF65-F5344CB8AC3E}">
        <p14:creationId xmlns:p14="http://schemas.microsoft.com/office/powerpoint/2010/main" val="29303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Christmas eve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fall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606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midnight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831857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>
          <a:xfrm>
            <a:off x="251520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July 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788024" y="260648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Sunday 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786064" y="3645024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60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2007</a:t>
            </a:r>
            <a:endParaRPr kumimoji="0" lang="en-US" altLang="ko-KR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23528" y="188640"/>
            <a:ext cx="4178424" cy="3088392"/>
          </a:xfrm>
          <a:prstGeom prst="rect">
            <a:avLst/>
          </a:prstGeom>
          <a:ln w="7620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5400" dirty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The evening</a:t>
            </a:r>
            <a:endParaRPr kumimoji="0" lang="en-US" altLang="ko-KR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073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843808" y="2204864"/>
            <a:ext cx="3168352" cy="3168352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1124744"/>
            <a:ext cx="4619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6000" b="0" i="0" u="none" strike="noStrike" kern="1200" cap="none" spc="0" normalizeH="0" baseline="0" noProof="0" dirty="0">
                <a:ln>
                  <a:noFill/>
                </a:ln>
                <a:blipFill>
                  <a:blip r:embed="rId4"/>
                  <a:stretch>
                    <a:fillRect/>
                  </a:stretch>
                </a:blip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n-cs"/>
              </a:rPr>
              <a:t>THANK YOU</a:t>
            </a: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blipFill>
                <a:blip r:embed="rId4"/>
                <a:stretch>
                  <a:fillRect/>
                </a:stretch>
              </a:blip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5600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877738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prstClr val="black"/>
                </a:solidFill>
              </a:rPr>
              <a:t>In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>
                <a:solidFill>
                  <a:prstClr val="black"/>
                </a:solidFill>
              </a:rPr>
              <a:t>In August I feel fine, In November you were mine.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In 1995 I had a job, in 1998 I had none.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In winter I miss the sun.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In the morning, I start my day.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In the afternoon, I go away.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In the evening you come to me.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In a minute you will see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In two weeks you’ll be with me.</a:t>
            </a:r>
          </a:p>
          <a:p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211960" y="2419526"/>
            <a:ext cx="50765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b="1" dirty="0">
                <a:solidFill>
                  <a:prstClr val="black"/>
                </a:solidFill>
              </a:rPr>
              <a:t>On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>
                <a:solidFill>
                  <a:prstClr val="black"/>
                </a:solidFill>
              </a:rPr>
              <a:t>On Sunday, there will be dinner.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On Friday, I will be the winner.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On the 25th of December, On Easter Sunday and on my birthday, 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there will be a great big party.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On the morning of March the 1st ,</a:t>
            </a:r>
            <a:br>
              <a:rPr lang="en-US" altLang="ko-KR" dirty="0">
                <a:solidFill>
                  <a:prstClr val="black"/>
                </a:solidFill>
              </a:rPr>
            </a:br>
            <a:r>
              <a:rPr lang="en-US" altLang="ko-KR" dirty="0">
                <a:solidFill>
                  <a:prstClr val="black"/>
                </a:solidFill>
              </a:rPr>
              <a:t> my aircraft is going to rise into heaven.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23528" y="4005064"/>
            <a:ext cx="68407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prstClr val="black"/>
                </a:solidFill>
              </a:rPr>
              <a:t>At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>
                <a:solidFill>
                  <a:prstClr val="black"/>
                </a:solidFill>
              </a:rPr>
              <a:t>At night I sleep.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At 6’o clock I go to work.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At midnight I still watch TV.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At Christmas, I will be at home.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At Easter, I will be alone.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At the same time every day all my neighbors go away.</a:t>
            </a:r>
          </a:p>
          <a:p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188640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rgbClr val="00B0F0"/>
                </a:solidFill>
              </a:rPr>
              <a:t>RAP of time prepositions</a:t>
            </a:r>
            <a:endParaRPr lang="ko-KR" altLang="en-US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38504"/>
              </p:ext>
            </p:extLst>
          </p:nvPr>
        </p:nvGraphicFramePr>
        <p:xfrm>
          <a:off x="251520" y="5085184"/>
          <a:ext cx="8424936" cy="1512168"/>
        </p:xfrm>
        <a:graphic>
          <a:graphicData uri="http://schemas.openxmlformats.org/drawingml/2006/table">
            <a:tbl>
              <a:tblPr firstRow="1" firstCol="1" bandRow="1"/>
              <a:tblGrid>
                <a:gridCol w="5388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368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IN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+ months, years, the morning/afternoon/evening</a:t>
                      </a:r>
                      <a:endParaRPr lang="ko-KR" sz="2000" dirty="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in 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March, </a:t>
                      </a:r>
                      <a:r>
                        <a:rPr lang="en-US" sz="2000" b="1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in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the morning</a:t>
                      </a:r>
                      <a:endParaRPr lang="ko-KR" sz="200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ON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+ days, dates</a:t>
                      </a:r>
                      <a:endParaRPr lang="ko-KR" sz="2000" dirty="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on 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Monday, </a:t>
                      </a:r>
                      <a:r>
                        <a:rPr lang="en-US" sz="2000" b="1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on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16</a:t>
                      </a:r>
                      <a:r>
                        <a:rPr lang="en-US" sz="2000" baseline="30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th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January</a:t>
                      </a:r>
                      <a:endParaRPr lang="ko-KR" sz="200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AT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+ time(hours and minutes) of day, noon/ night</a:t>
                      </a:r>
                      <a:endParaRPr lang="ko-KR" sz="2000" dirty="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BD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at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four o’clock, 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at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ea typeface="바탕"/>
                          <a:cs typeface="Times New Roman" pitchFamily="18" charset="0"/>
                        </a:rPr>
                        <a:t> night</a:t>
                      </a:r>
                      <a:endParaRPr lang="ko-KR" sz="2000" dirty="0">
                        <a:effectLst/>
                        <a:latin typeface="Times New Roman" pitchFamily="18" charset="0"/>
                        <a:ea typeface="바탕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87500" y="3560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그림 3" descr="설명: Diagram explaining how to use the prepositions of time, in, on and at, in the English language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1"/>
            <a:ext cx="698477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87500" y="6894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73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15396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3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55776" y="3139227"/>
            <a:ext cx="4176464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8867" y="3129722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1950453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Ticktacktoe</a:t>
            </a: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 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game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46848" y="4509120"/>
            <a:ext cx="3567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Dianne&amp; Rachel</a:t>
            </a: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3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#1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5875619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98501" y="1397558"/>
            <a:ext cx="7048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8501" y="699075"/>
            <a:ext cx="7048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company started on 1989.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company started at 1989.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The company started in 1989.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69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#2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on the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in the morning.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like to get up early at the morning.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1" y="699075"/>
            <a:ext cx="70488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always feel tired in the evening.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always feel tired on the evening.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I always feel tired at the evening.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27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타원 9"/>
          <p:cNvSpPr/>
          <p:nvPr/>
        </p:nvSpPr>
        <p:spPr>
          <a:xfrm>
            <a:off x="107504" y="530096"/>
            <a:ext cx="1725552" cy="1729874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2834352"/>
            <a:ext cx="1877482" cy="360040"/>
          </a:xfrm>
          <a:prstGeom prst="rect">
            <a:avLst/>
          </a:prstGeom>
          <a:solidFill>
            <a:srgbClr val="774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8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At/ In/ On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9599" y="733313"/>
            <a:ext cx="1428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000" b="0" i="0" u="none" strike="noStrike" kern="1200" cap="none" spc="0" normalizeH="0" baseline="0" noProof="0" dirty="0">
                <a:ln>
                  <a:noFill/>
                </a:ln>
                <a:solidFill>
                  <a:srgbClr val="77481A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#3</a:t>
            </a:r>
            <a:endParaRPr kumimoji="0" lang="ko-KR" altLang="en-US" sz="80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4662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968149" y="332656"/>
            <a:ext cx="6996340" cy="6120680"/>
          </a:xfrm>
          <a:prstGeom prst="roundRect">
            <a:avLst>
              <a:gd name="adj" fmla="val 51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976611" y="2169549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77481A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195717" y="404664"/>
            <a:ext cx="1847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8501" y="1397558"/>
            <a:ext cx="7048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6120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  <a:p>
            <a:pPr marL="13095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손글씨 펜" pitchFamily="66" charset="-127"/>
              <a:ea typeface="나눔손글씨 펜" pitchFamily="66" charset="-127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8501" y="699075"/>
            <a:ext cx="70488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don’t often go out in 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don’t often go out at 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고딕" panose="020B0600000101010101" charset="-127"/>
                <a:ea typeface="나눔고딕" panose="020B0600000101010101" charset="-127"/>
                <a:cs typeface="+mn-cs"/>
              </a:rPr>
              <a:t>We don’t often go out on night.</a:t>
            </a:r>
          </a:p>
          <a:p>
            <a:pPr marL="873900" marR="0" lvl="0" indent="-7429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ko-KR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고딕" panose="020B0600000101010101" charset="-127"/>
              <a:ea typeface="나눔고딕" panose="020B0600000101010101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90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1044</Words>
  <Application>Microsoft Office PowerPoint</Application>
  <PresentationFormat>화면 슬라이드 쇼(4:3)</PresentationFormat>
  <Paragraphs>317</Paragraphs>
  <Slides>34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34</vt:i4>
      </vt:variant>
    </vt:vector>
  </HeadingPairs>
  <TitlesOfParts>
    <vt:vector size="37" baseType="lpstr">
      <vt:lpstr>Office 테마</vt:lpstr>
      <vt:lpstr>1_Office 테마</vt:lpstr>
      <vt:lpstr>2_Office 테마</vt:lpstr>
      <vt:lpstr>What is preposition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preposition?</dc:title>
  <dc:creator>Windows 사용자</dc:creator>
  <cp:lastModifiedBy>aaa</cp:lastModifiedBy>
  <cp:revision>36</cp:revision>
  <cp:lastPrinted>2017-02-11T11:27:38Z</cp:lastPrinted>
  <dcterms:created xsi:type="dcterms:W3CDTF">2017-02-09T05:09:38Z</dcterms:created>
  <dcterms:modified xsi:type="dcterms:W3CDTF">2017-02-11T11:27:48Z</dcterms:modified>
</cp:coreProperties>
</file>