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19EE0B3-9A09-49E3-BF9E-6CE515D3E86C}">
  <a:tblStyle styleId="{719EE0B3-9A09-49E3-BF9E-6CE515D3E8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ko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ko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QhOXN9Bdd-Y&amp;sns=em" TargetMode="External"/><Relationship Id="rId4" Type="http://schemas.openxmlformats.org/officeDocument/2006/relationships/hyperlink" Target="http://www.youtube.com/watch?v=QhOXN9Bdd-Y" TargetMode="External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707700" y="802350"/>
            <a:ext cx="5607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ko"/>
              <a:t>                 Camping</a:t>
            </a:r>
          </a:p>
          <a:p>
            <a:pPr lvl="0" algn="l">
              <a:spcBef>
                <a:spcPts val="0"/>
              </a:spcBef>
              <a:buNone/>
            </a:pPr>
            <a:r>
              <a:rPr lang="ko"/>
              <a:t>             Present continuous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5907725" y="1638155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ko"/>
              <a:t>                       Jennifer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500" y="2676600"/>
            <a:ext cx="4569475" cy="24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22575"/>
            <a:ext cx="2344725" cy="312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Memory game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44660">
            <a:off x="5660224" y="135148"/>
            <a:ext cx="3326324" cy="186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00" y="1277025"/>
            <a:ext cx="6692474" cy="37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3000"/>
              <a:t>Discussion-Camping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ampin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471" y="1152475"/>
            <a:ext cx="513482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95687"/>
            <a:ext cx="3385775" cy="257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999" y="0"/>
            <a:ext cx="68580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25"/>
            <a:ext cx="9144000" cy="512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Camping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 sz="1100" u="sng">
                <a:solidFill>
                  <a:schemeClr val="hlink"/>
                </a:solidFill>
                <a:hlinkClick r:id="rId3"/>
              </a:rPr>
              <a:t>https://www.youtube.com/watch?v=QhOXN9Bdd-Y&amp;sns=em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>
                <a:solidFill>
                  <a:schemeClr val="dk1"/>
                </a:solidFill>
              </a:rPr>
              <a:t>Describe the video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Use ‘Present continuous’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Ex. She is sitting.</a:t>
            </a:r>
          </a:p>
        </p:txBody>
      </p:sp>
      <p:sp>
        <p:nvSpPr>
          <p:cNvPr descr="Day 1 of camping as a family for the first time!   Yesterday's Vlog ► https://www.youtube.com/watch?v=dptdKQ--npA  Welcome to the lives of Sam and Nia! Subscribe to see our family vlogs every day, God willing, at 5:00 pm, by clicking here: http://goo.gl/VXBjhC!   SUBSCRIBE TO NIA'S NEST: https://www.youtube.com/channel/UChzleIVlmc-3qwnG-_KjBwQ  _SOCIAL ACCOUNTS!_ Facebook ► https://www.FB.com/SamAndNia Twitter ►https://twitter.com/SamAndNia Instagram ► http://instagram.com/sampaulphoto Vine ► https://vine.co/u/1111498717401444352 Sam's Photography Page ► FB.com/sampaulphotography Nia's Wreath Page ► FB.com/wreathsbynia  _FUN PLAYLISTS!_ Our Trip to Hawaii► http://goo.gl/I5YAuB YouTube Music Video Trip► http://goo.gl/Ahkx2T Disney Trip to LA► http://goo.gl/4Wv7HK Christmas Vacation to Florida ► http://goo.gl/7cJIA0 Winning Video of the Year Trip ► http://goo.gl/ITm7ZN First Month of Vlogging ► http://goo.gl/yMBLk5  _SOME OF OUR FAVORITES_ Two Life-Changing Phone Calls ► http://bit.ly/1sVawKG Iphone 6 Plus fight in LA Mall ► http://bit.ly/1vcSgHX Good Looking Parents Turn Old ► http://bit.ly/1ChbjZn In LA to Star in YouTube Music Video ► http://bit.ly/16EM46l  Hilarious Thanksgiving Dress-Up 2014► http://bit.ly/1vXYRMb Winning Video of the Year► http://bit.ly/1xjKCj9 Our Popular Yoga Challenge► http://bit.ly/1uDSZoY Best Halloween Costume Award ► http://bit.ly/1qkZVHL Pumpkin Village► http://bit.ly/1u63pIL Abram's First Step► http://bit.ly/1xTBxxw 5th Year Wedding Anniversary► http://bit.ly/1yPjbfu Dinner Party Prank► http://bit.ly/1xzR0nL  _OUR DISNEY LIP-SYNCS_ Disney Christmas Special 2014 ► http://bit.ly/1wQPQTJ Just Can't Wait to be King (Lion KIng)► http://bit.ly/1wSTl8a I See the Light (Tangled)► http://bit.ly/1xjNqNb A Whole New World (Aladdin)► http://bit.ly/1xM1Ch7 In Summer (Frozen)► http://bit.ly/1xjNY5X For the First Time in Forever (Frozen)► http://bit.ly/1xTBCkQ Love is an Open Door (Frozen)► http://bit.ly/11yyqzm  Much thanks to Rapture Ruckus for our intro song: In This Together. Listen to it here: https://www.youtube.com/watch?v=Z8Y6gwumkt8  MAIL US AT: Sam and Nia PO Box 1684 Terrell, TX 75160" id="79" name="Shape 79" title="FIRST FAMILY CAMPING EXPERIENCE!">
            <a:hlinkClick r:id="rId4"/>
          </p:cNvPr>
          <p:cNvSpPr/>
          <p:nvPr/>
        </p:nvSpPr>
        <p:spPr>
          <a:xfrm>
            <a:off x="4260300" y="101772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Present continuous - Timeline 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363" y="1416325"/>
            <a:ext cx="738327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ko"/>
              <a:t>Present continuous - Timeline 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100" y="1017350"/>
            <a:ext cx="7142449" cy="40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Present continuous - Substitution table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Affirmative</a:t>
            </a:r>
          </a:p>
        </p:txBody>
      </p:sp>
      <p:graphicFrame>
        <p:nvGraphicFramePr>
          <p:cNvPr id="100" name="Shape 100"/>
          <p:cNvGraphicFramePr/>
          <p:nvPr/>
        </p:nvGraphicFramePr>
        <p:xfrm>
          <a:off x="365650" y="16132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{719EE0B3-9A09-49E3-BF9E-6CE515D3E86C}</a:tableStyleId>
              </a:tblPr>
              <a:tblGrid>
                <a:gridCol w="2051475"/>
                <a:gridCol w="1690750"/>
                <a:gridCol w="4724425"/>
              </a:tblGrid>
              <a:tr h="2949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am </a:t>
                      </a:r>
                    </a:p>
                  </a:txBody>
                  <a:tcPr marT="0" marB="0" marR="68575" marL="68575"/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walking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cooking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eating popcorn.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setting up the tent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playing 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0" marB="0" marR="68575" marL="68575"/>
                </a:tc>
              </a:tr>
              <a:tr h="8847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He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She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is </a:t>
                      </a:r>
                    </a:p>
                  </a:txBody>
                  <a:tcPr marT="0" marB="0" marR="68575" marL="68575"/>
                </a:tc>
                <a:tc vMerge="1"/>
              </a:tr>
              <a:tr h="14538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You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They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We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are </a:t>
                      </a:r>
                    </a:p>
                  </a:txBody>
                  <a:tcPr marT="0" marB="0" marR="68575" marL="6857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ko"/>
              <a:t>Present continuous - Substitution table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Negative</a:t>
            </a:r>
          </a:p>
        </p:txBody>
      </p:sp>
      <p:graphicFrame>
        <p:nvGraphicFramePr>
          <p:cNvPr id="107" name="Shape 107"/>
          <p:cNvGraphicFramePr/>
          <p:nvPr/>
        </p:nvGraphicFramePr>
        <p:xfrm>
          <a:off x="457200" y="166730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{719EE0B3-9A09-49E3-BF9E-6CE515D3E86C}</a:tableStyleId>
              </a:tblPr>
              <a:tblGrid>
                <a:gridCol w="2029300"/>
                <a:gridCol w="1672475"/>
                <a:gridCol w="4673325"/>
              </a:tblGrid>
              <a:tr h="6183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Am not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=‘m not</a:t>
                      </a:r>
                    </a:p>
                  </a:txBody>
                  <a:tcPr marT="0" marB="0" marR="68575" marL="68575"/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walking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cooking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eating popcorn.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setting up the tent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playing 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0" marB="0" marR="68575" marL="68575"/>
                </a:tc>
              </a:tr>
              <a:tr h="9274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He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She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It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is not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=isn’t</a:t>
                      </a:r>
                    </a:p>
                  </a:txBody>
                  <a:tcPr marT="0" marB="0" marR="68575" marL="68575"/>
                </a:tc>
                <a:tc vMerge="1"/>
              </a:tr>
              <a:tr h="12148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You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They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We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are not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=aren’t</a:t>
                      </a:r>
                    </a:p>
                  </a:txBody>
                  <a:tcPr marT="0" marB="0" marR="68575" marL="6857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ko"/>
              <a:t>Present continuous - Substitution table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"/>
              <a:t>Question &amp; Answer</a:t>
            </a:r>
          </a:p>
        </p:txBody>
      </p:sp>
      <p:graphicFrame>
        <p:nvGraphicFramePr>
          <p:cNvPr id="114" name="Shape 114"/>
          <p:cNvGraphicFramePr/>
          <p:nvPr/>
        </p:nvGraphicFramePr>
        <p:xfrm>
          <a:off x="311700" y="16265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{719EE0B3-9A09-49E3-BF9E-6CE515D3E86C}</a:tableStyleId>
              </a:tblPr>
              <a:tblGrid>
                <a:gridCol w="999825"/>
                <a:gridCol w="900850"/>
                <a:gridCol w="1930600"/>
                <a:gridCol w="4545075"/>
              </a:tblGrid>
              <a:tr h="329500">
                <a:tc gridSpan="3"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b="1" lang="ko" sz="2400"/>
                        <a:t>Question</a:t>
                      </a:r>
                    </a:p>
                  </a:txBody>
                  <a:tcPr marT="0" marB="0" marR="68575" marL="68575"/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b="1" lang="ko" sz="2400"/>
                        <a:t>Answer</a:t>
                      </a:r>
                    </a:p>
                  </a:txBody>
                  <a:tcPr marT="0" marB="0" marR="68575" marL="68575"/>
                </a:tc>
              </a:tr>
              <a:tr h="329500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Am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</a:t>
                      </a:r>
                    </a:p>
                  </a:txBody>
                  <a:tcPr marT="0" marB="0" marR="68575" marL="68575"/>
                </a:tc>
                <a:tc rowSpan="3"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1800"/>
                        <a:t>walking.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1800"/>
                        <a:t>cooking.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1800"/>
                        <a:t>eating popcorn.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1800"/>
                        <a:t>setting up the tent.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1800"/>
                        <a:t>playing. 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Yes, I am / No, I am not (I’m not)</a:t>
                      </a:r>
                    </a:p>
                  </a:txBody>
                  <a:tcPr marT="0" marB="0" marR="68575" marL="68575"/>
                </a:tc>
              </a:tr>
              <a:tr h="98847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Is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he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she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it</a:t>
                      </a:r>
                    </a:p>
                  </a:txBody>
                  <a:tcPr marT="0" marB="0" marR="68575" marL="68575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Yes, he is/ 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No, he is not (he isn’t)</a:t>
                      </a:r>
                    </a:p>
                  </a:txBody>
                  <a:tcPr marT="0" marB="0" marR="68575" marL="68575"/>
                </a:tc>
              </a:tr>
              <a:tr h="1294825"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Are</a:t>
                      </a:r>
                    </a:p>
                  </a:txBody>
                  <a:tcPr marT="0" marB="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you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they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we</a:t>
                      </a:r>
                    </a:p>
                  </a:txBody>
                  <a:tcPr marT="0" marB="0" marR="68575" marL="68575"/>
                </a:tc>
                <a:tc vMerge="1"/>
                <a:tc>
                  <a:txBody>
                    <a:bodyPr>
                      <a:noAutofit/>
                    </a:bodyPr>
                    <a:lstStyle/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Yes, they are. / </a:t>
                      </a:r>
                    </a:p>
                    <a:p>
                      <a:pPr lvl="0" rtl="0" algn="just">
                        <a:spcBef>
                          <a:spcPts val="0"/>
                        </a:spcBef>
                        <a:buNone/>
                      </a:pPr>
                      <a:r>
                        <a:rPr lang="ko" sz="2400"/>
                        <a:t>No, they are not ( they aren’t )</a:t>
                      </a: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ko" sz="2400"/>
              <a:t>What is happening at the camping?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amping image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850" y="1152463"/>
            <a:ext cx="574357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