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7750" y="1452125"/>
            <a:ext cx="1880575" cy="288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7975" y="431325"/>
            <a:ext cx="2857500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1839375" y="2068175"/>
            <a:ext cx="3221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~~ = </a:t>
            </a:r>
            <a:endParaRPr sz="4800"/>
          </a:p>
        </p:txBody>
      </p:sp>
      <p:sp>
        <p:nvSpPr>
          <p:cNvPr id="135" name="Shape 135"/>
          <p:cNvSpPr/>
          <p:nvPr/>
        </p:nvSpPr>
        <p:spPr>
          <a:xfrm>
            <a:off x="4893225" y="2024150"/>
            <a:ext cx="2701800" cy="98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3275" y="1578686"/>
            <a:ext cx="1148629" cy="2045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4253" y="880175"/>
            <a:ext cx="1745322" cy="2868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310950" y="1170500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umpa lumpa is </a:t>
            </a:r>
            <a:r>
              <a:rPr lang="ko" sz="3000">
                <a:solidFill>
                  <a:srgbClr val="FF0000"/>
                </a:solidFill>
              </a:rPr>
              <a:t>shorter </a:t>
            </a:r>
            <a:endParaRPr sz="3000">
              <a:solidFill>
                <a:srgbClr val="FF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than willy wonka</a:t>
            </a:r>
            <a:endParaRPr sz="3000"/>
          </a:p>
        </p:txBody>
      </p:sp>
      <p:sp>
        <p:nvSpPr>
          <p:cNvPr id="143" name="Shape 143"/>
          <p:cNvSpPr txBox="1"/>
          <p:nvPr/>
        </p:nvSpPr>
        <p:spPr>
          <a:xfrm>
            <a:off x="310950" y="2434525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willy wonka </a:t>
            </a:r>
            <a:r>
              <a:rPr lang="ko" sz="3000"/>
              <a:t>is </a:t>
            </a:r>
            <a:r>
              <a:rPr lang="ko" sz="3000">
                <a:solidFill>
                  <a:srgbClr val="FF0000"/>
                </a:solidFill>
              </a:rPr>
              <a:t>taller</a:t>
            </a:r>
            <a:endParaRPr sz="3000">
              <a:solidFill>
                <a:srgbClr val="FF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than </a:t>
            </a:r>
            <a:r>
              <a:rPr lang="ko" sz="3000"/>
              <a:t>umpa lumpa</a:t>
            </a:r>
            <a:endParaRPr sz="3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10950" y="1170500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Giraffe’s neck </a:t>
            </a:r>
            <a:r>
              <a:rPr lang="ko" sz="3000"/>
              <a:t>is </a:t>
            </a:r>
            <a:r>
              <a:rPr lang="ko" sz="3000">
                <a:solidFill>
                  <a:srgbClr val="FF0000"/>
                </a:solidFill>
              </a:rPr>
              <a:t>longer</a:t>
            </a:r>
            <a:r>
              <a:rPr lang="ko" sz="3000">
                <a:solidFill>
                  <a:srgbClr val="FF0000"/>
                </a:solidFill>
              </a:rPr>
              <a:t> </a:t>
            </a:r>
            <a:endParaRPr sz="3000">
              <a:solidFill>
                <a:srgbClr val="FF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than Okapi’s neck</a:t>
            </a:r>
            <a:endParaRPr sz="3000"/>
          </a:p>
        </p:txBody>
      </p:sp>
      <p:sp>
        <p:nvSpPr>
          <p:cNvPr id="149" name="Shape 149"/>
          <p:cNvSpPr txBox="1"/>
          <p:nvPr/>
        </p:nvSpPr>
        <p:spPr>
          <a:xfrm>
            <a:off x="310950" y="2434525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Okapi’s neck </a:t>
            </a:r>
            <a:r>
              <a:rPr lang="ko" sz="3000"/>
              <a:t>is </a:t>
            </a:r>
            <a:r>
              <a:rPr lang="ko" sz="3000">
                <a:solidFill>
                  <a:srgbClr val="FF0000"/>
                </a:solidFill>
              </a:rPr>
              <a:t>shorter</a:t>
            </a:r>
            <a:endParaRPr sz="3000">
              <a:solidFill>
                <a:srgbClr val="FF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than Giraffe’s neck</a:t>
            </a:r>
            <a:endParaRPr sz="3000"/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2625" y="950075"/>
            <a:ext cx="3459150" cy="2897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354550" y="1386475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Chita</a:t>
            </a:r>
            <a:r>
              <a:rPr lang="ko" sz="3000"/>
              <a:t> is </a:t>
            </a:r>
            <a:r>
              <a:rPr lang="ko" sz="3000">
                <a:solidFill>
                  <a:srgbClr val="FF0000"/>
                </a:solidFill>
              </a:rPr>
              <a:t>faster </a:t>
            </a:r>
            <a:r>
              <a:rPr lang="ko" sz="3000"/>
              <a:t>than dog</a:t>
            </a:r>
            <a:endParaRPr sz="3000"/>
          </a:p>
        </p:txBody>
      </p:sp>
      <p:sp>
        <p:nvSpPr>
          <p:cNvPr id="156" name="Shape 156"/>
          <p:cNvSpPr txBox="1"/>
          <p:nvPr/>
        </p:nvSpPr>
        <p:spPr>
          <a:xfrm>
            <a:off x="394900" y="2568875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Dog </a:t>
            </a:r>
            <a:r>
              <a:rPr lang="ko" sz="3000"/>
              <a:t>is </a:t>
            </a:r>
            <a:r>
              <a:rPr lang="ko" sz="3000">
                <a:solidFill>
                  <a:srgbClr val="FF0000"/>
                </a:solidFill>
              </a:rPr>
              <a:t>slower </a:t>
            </a:r>
            <a:r>
              <a:rPr lang="ko" sz="3000"/>
              <a:t>than Chita</a:t>
            </a:r>
            <a:endParaRPr sz="3000"/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0050" y="843925"/>
            <a:ext cx="28575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3650" y="2772150"/>
            <a:ext cx="285750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277350" y="1403275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Rapunzel’s hair </a:t>
            </a:r>
            <a:r>
              <a:rPr lang="ko" sz="3000"/>
              <a:t>is _____</a:t>
            </a:r>
            <a:r>
              <a:rPr lang="ko" sz="3000">
                <a:solidFill>
                  <a:srgbClr val="FF0000"/>
                </a:solidFill>
              </a:rPr>
              <a:t> </a:t>
            </a:r>
            <a:endParaRPr sz="30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than Iron man’s hair</a:t>
            </a:r>
            <a:endParaRPr sz="3000"/>
          </a:p>
        </p:txBody>
      </p:sp>
      <p:sp>
        <p:nvSpPr>
          <p:cNvPr id="164" name="Shape 164"/>
          <p:cNvSpPr txBox="1"/>
          <p:nvPr/>
        </p:nvSpPr>
        <p:spPr>
          <a:xfrm>
            <a:off x="277350" y="2585675"/>
            <a:ext cx="5069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Iron man’</a:t>
            </a:r>
            <a:r>
              <a:rPr lang="ko" sz="3000"/>
              <a:t>s hair is _____</a:t>
            </a:r>
            <a:endParaRPr sz="3000">
              <a:solidFill>
                <a:srgbClr val="FF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/>
              <a:t>than Rqpunzel’s hair</a:t>
            </a:r>
            <a:endParaRPr sz="3000"/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b="0" l="16311" r="21971" t="37252"/>
          <a:stretch/>
        </p:blipFill>
        <p:spPr>
          <a:xfrm>
            <a:off x="4635125" y="1482400"/>
            <a:ext cx="1915550" cy="194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4">
            <a:alphaModFix/>
          </a:blip>
          <a:srcRect b="0" l="0" r="27896" t="0"/>
          <a:stretch/>
        </p:blipFill>
        <p:spPr>
          <a:xfrm>
            <a:off x="6584275" y="1482400"/>
            <a:ext cx="2223850" cy="190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3375475" y="1363125"/>
            <a:ext cx="13434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>
                <a:solidFill>
                  <a:srgbClr val="FF0000"/>
                </a:solidFill>
              </a:rPr>
              <a:t>longer</a:t>
            </a:r>
            <a:endParaRPr/>
          </a:p>
        </p:txBody>
      </p:sp>
      <p:sp>
        <p:nvSpPr>
          <p:cNvPr id="168" name="Shape 168"/>
          <p:cNvSpPr txBox="1"/>
          <p:nvPr/>
        </p:nvSpPr>
        <p:spPr>
          <a:xfrm>
            <a:off x="3233875" y="2585675"/>
            <a:ext cx="14850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000">
                <a:solidFill>
                  <a:srgbClr val="FF0000"/>
                </a:solidFill>
              </a:rPr>
              <a:t>shorter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856475" y="2177350"/>
            <a:ext cx="76158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Make your own sentences!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1864550" y="1673525"/>
            <a:ext cx="32211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~~ = </a:t>
            </a:r>
            <a:endParaRPr sz="4800"/>
          </a:p>
        </p:txBody>
      </p:sp>
      <p:sp>
        <p:nvSpPr>
          <p:cNvPr id="179" name="Shape 179"/>
          <p:cNvSpPr/>
          <p:nvPr/>
        </p:nvSpPr>
        <p:spPr>
          <a:xfrm>
            <a:off x="4876425" y="1673525"/>
            <a:ext cx="2701800" cy="98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5433800" y="1629500"/>
            <a:ext cx="1671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>
                <a:solidFill>
                  <a:srgbClr val="FF0000"/>
                </a:solidFill>
              </a:rPr>
              <a:t>~~er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830500" y="3014425"/>
            <a:ext cx="29052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+ er </a:t>
            </a:r>
            <a:endParaRPr sz="4800"/>
          </a:p>
        </p:txBody>
      </p:sp>
      <p:sp>
        <p:nvSpPr>
          <p:cNvPr id="182" name="Shape 182"/>
          <p:cNvSpPr txBox="1"/>
          <p:nvPr/>
        </p:nvSpPr>
        <p:spPr>
          <a:xfrm>
            <a:off x="5180750" y="3081575"/>
            <a:ext cx="48366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>
                <a:solidFill>
                  <a:srgbClr val="FF0000"/>
                </a:solidFill>
              </a:rPr>
              <a:t>(</a:t>
            </a:r>
            <a:r>
              <a:rPr lang="ko" sz="4800">
                <a:solidFill>
                  <a:srgbClr val="FF0000"/>
                </a:solidFill>
              </a:rPr>
              <a:t>X)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991300" y="976575"/>
            <a:ext cx="37275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long = </a:t>
            </a:r>
            <a:r>
              <a:rPr lang="ko" sz="4800"/>
              <a:t> </a:t>
            </a:r>
            <a:endParaRPr sz="4800"/>
          </a:p>
        </p:txBody>
      </p:sp>
      <p:sp>
        <p:nvSpPr>
          <p:cNvPr id="188" name="Shape 188"/>
          <p:cNvSpPr txBox="1"/>
          <p:nvPr/>
        </p:nvSpPr>
        <p:spPr>
          <a:xfrm>
            <a:off x="4626625" y="990075"/>
            <a:ext cx="29052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>
                <a:solidFill>
                  <a:srgbClr val="FF0000"/>
                </a:solidFill>
              </a:rPr>
              <a:t>longer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991300" y="1733525"/>
            <a:ext cx="37275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hard =  </a:t>
            </a:r>
            <a:endParaRPr sz="4800"/>
          </a:p>
        </p:txBody>
      </p:sp>
      <p:sp>
        <p:nvSpPr>
          <p:cNvPr id="190" name="Shape 190"/>
          <p:cNvSpPr txBox="1"/>
          <p:nvPr/>
        </p:nvSpPr>
        <p:spPr>
          <a:xfrm>
            <a:off x="4626625" y="1747025"/>
            <a:ext cx="29052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>
                <a:solidFill>
                  <a:srgbClr val="FF0000"/>
                </a:solidFill>
              </a:rPr>
              <a:t>harder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991300" y="2503975"/>
            <a:ext cx="37275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slow =  </a:t>
            </a:r>
            <a:endParaRPr sz="4800"/>
          </a:p>
        </p:txBody>
      </p:sp>
      <p:sp>
        <p:nvSpPr>
          <p:cNvPr id="192" name="Shape 192"/>
          <p:cNvSpPr txBox="1"/>
          <p:nvPr/>
        </p:nvSpPr>
        <p:spPr>
          <a:xfrm>
            <a:off x="4626625" y="2490475"/>
            <a:ext cx="29052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>
                <a:solidFill>
                  <a:srgbClr val="FF0000"/>
                </a:solidFill>
              </a:rPr>
              <a:t>slower</a:t>
            </a:r>
            <a:endParaRPr sz="4800">
              <a:solidFill>
                <a:srgbClr val="FF0000"/>
              </a:solidFill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991300" y="3274425"/>
            <a:ext cx="3727500" cy="5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/>
              <a:t>more thin   =  </a:t>
            </a:r>
            <a:endParaRPr sz="4800"/>
          </a:p>
        </p:txBody>
      </p:sp>
      <p:sp>
        <p:nvSpPr>
          <p:cNvPr id="194" name="Shape 194"/>
          <p:cNvSpPr txBox="1"/>
          <p:nvPr/>
        </p:nvSpPr>
        <p:spPr>
          <a:xfrm>
            <a:off x="4668425" y="3301425"/>
            <a:ext cx="2905200" cy="5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4800">
                <a:solidFill>
                  <a:srgbClr val="FF0000"/>
                </a:solidFill>
              </a:rPr>
              <a:t>thinner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