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Present Tense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Present Tense is used to….</a:t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 sz="3000">
                <a:solidFill>
                  <a:schemeClr val="dk1"/>
                </a:solidFill>
              </a:rPr>
              <a:t>Express a habit (like a routine)</a:t>
            </a:r>
            <a:endParaRPr sz="3000">
              <a:solidFill>
                <a:schemeClr val="dk1"/>
              </a:solidFill>
            </a:endParaRPr>
          </a:p>
          <a:p>
            <a:pPr indent="-4191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</a:pPr>
            <a:r>
              <a:rPr lang="en" sz="3000">
                <a:solidFill>
                  <a:schemeClr val="dk1"/>
                </a:solidFill>
              </a:rPr>
              <a:t>e</a:t>
            </a:r>
            <a:r>
              <a:rPr lang="en" sz="3000">
                <a:solidFill>
                  <a:schemeClr val="dk1"/>
                </a:solidFill>
              </a:rPr>
              <a:t>.g: I wake up at 8 am</a:t>
            </a:r>
            <a:endParaRPr sz="3000">
              <a:solidFill>
                <a:schemeClr val="dk1"/>
              </a:solidFill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</a:pPr>
            <a:r>
              <a:rPr lang="en" sz="3000">
                <a:solidFill>
                  <a:schemeClr val="dk1"/>
                </a:solidFill>
              </a:rPr>
              <a:t>Describe a general truth (be verb)</a:t>
            </a:r>
            <a:endParaRPr sz="3000">
              <a:solidFill>
                <a:schemeClr val="dk1"/>
              </a:solidFill>
            </a:endParaRPr>
          </a:p>
          <a:p>
            <a: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</a:pPr>
            <a:r>
              <a:rPr lang="en" sz="3000">
                <a:solidFill>
                  <a:schemeClr val="dk1"/>
                </a:solidFill>
              </a:rPr>
              <a:t>e</a:t>
            </a:r>
            <a:r>
              <a:rPr lang="en" sz="3000">
                <a:solidFill>
                  <a:schemeClr val="dk1"/>
                </a:solidFill>
              </a:rPr>
              <a:t>.g: Tree is tall</a:t>
            </a: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14175" y="445025"/>
            <a:ext cx="891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Expressing a habit based on appointed location or time</a:t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effectLst>
            <a:reflection blurRad="0" dir="5400000" dist="38100" endA="0" fadeDir="5400012" kx="0" rotWithShape="0" algn="bl" stPos="0" sy="-100000" ky="0"/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 wake up at 8am</a:t>
            </a:r>
            <a:endParaRPr>
              <a:solidFill>
                <a:schemeClr val="dk1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He wake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up at 8am</a:t>
            </a:r>
            <a:endParaRPr>
              <a:solidFill>
                <a:schemeClr val="dk1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You do</a:t>
            </a:r>
            <a:r>
              <a:rPr lang="en">
                <a:solidFill>
                  <a:schemeClr val="dk1"/>
                </a:solidFill>
              </a:rPr>
              <a:t> laundry on Monday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She do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 laundry on Monday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They drive to work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Billy drive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 to work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We go to school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Sally go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 to school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third person?</a:t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6847349" cy="366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Conjugating Third-Person Singular</a:t>
            </a:r>
            <a:endParaRPr sz="3000">
              <a:solidFill>
                <a:schemeClr val="dk2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24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 </a:t>
            </a:r>
            <a:r>
              <a:rPr lang="en">
                <a:solidFill>
                  <a:srgbClr val="FF0000"/>
                </a:solidFill>
              </a:rPr>
              <a:t>-s</a:t>
            </a:r>
            <a:r>
              <a:rPr lang="en">
                <a:solidFill>
                  <a:schemeClr val="dk1"/>
                </a:solidFill>
              </a:rPr>
              <a:t> at end of main verb 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 drink water		 	he drink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/>
              <a:t> </a:t>
            </a:r>
            <a:r>
              <a:rPr lang="en">
                <a:solidFill>
                  <a:schemeClr val="dk1"/>
                </a:solidFill>
              </a:rPr>
              <a:t>water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You drive to work			he drive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 to work</a:t>
            </a:r>
            <a:endParaRPr>
              <a:solidFill>
                <a:schemeClr val="dk1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But add </a:t>
            </a:r>
            <a:r>
              <a:rPr lang="en">
                <a:solidFill>
                  <a:srgbClr val="FF0000"/>
                </a:solidFill>
              </a:rPr>
              <a:t>-es</a:t>
            </a:r>
            <a:r>
              <a:rPr lang="en">
                <a:solidFill>
                  <a:schemeClr val="dk1"/>
                </a:solidFill>
              </a:rPr>
              <a:t> to verb that ends with</a:t>
            </a:r>
            <a:r>
              <a:rPr lang="en"/>
              <a:t> </a:t>
            </a:r>
            <a:r>
              <a:rPr b="1" lang="en">
                <a:solidFill>
                  <a:srgbClr val="FF0000"/>
                </a:solidFill>
              </a:rPr>
              <a:t>-</a:t>
            </a:r>
            <a:r>
              <a:rPr b="1" lang="en">
                <a:solidFill>
                  <a:srgbClr val="FF0000"/>
                </a:solidFill>
              </a:rPr>
              <a:t>s</a:t>
            </a:r>
            <a:r>
              <a:rPr b="1" lang="en">
                <a:solidFill>
                  <a:srgbClr val="FF0000"/>
                </a:solidFill>
              </a:rPr>
              <a:t>s</a:t>
            </a:r>
            <a:r>
              <a:rPr b="1" lang="en">
                <a:solidFill>
                  <a:schemeClr val="dk1"/>
                </a:solidFill>
              </a:rPr>
              <a:t>,</a:t>
            </a:r>
            <a:r>
              <a:rPr b="1" lang="en">
                <a:solidFill>
                  <a:srgbClr val="FF0000"/>
                </a:solidFill>
              </a:rPr>
              <a:t> -sh</a:t>
            </a:r>
            <a:r>
              <a:rPr b="1" lang="en">
                <a:solidFill>
                  <a:schemeClr val="dk1"/>
                </a:solidFill>
              </a:rPr>
              <a:t>,</a:t>
            </a:r>
            <a:r>
              <a:rPr b="1" lang="en">
                <a:solidFill>
                  <a:srgbClr val="FF0000"/>
                </a:solidFill>
              </a:rPr>
              <a:t> -ch</a:t>
            </a:r>
            <a:r>
              <a:rPr b="1" lang="en">
                <a:solidFill>
                  <a:schemeClr val="dk1"/>
                </a:solidFill>
              </a:rPr>
              <a:t>,</a:t>
            </a:r>
            <a:r>
              <a:rPr b="1" lang="en">
                <a:solidFill>
                  <a:srgbClr val="FF0000"/>
                </a:solidFill>
              </a:rPr>
              <a:t> -x</a:t>
            </a:r>
            <a:r>
              <a:rPr b="1" lang="en">
                <a:solidFill>
                  <a:schemeClr val="dk1"/>
                </a:solidFill>
              </a:rPr>
              <a:t>,</a:t>
            </a:r>
            <a:r>
              <a:rPr b="1" lang="en">
                <a:solidFill>
                  <a:srgbClr val="FF0000"/>
                </a:solidFill>
              </a:rPr>
              <a:t> -z</a:t>
            </a:r>
            <a:r>
              <a:rPr b="1" lang="en">
                <a:solidFill>
                  <a:schemeClr val="dk1"/>
                </a:solidFill>
              </a:rPr>
              <a:t>,</a:t>
            </a:r>
            <a:r>
              <a:rPr b="1" lang="en">
                <a:solidFill>
                  <a:srgbClr val="FF0000"/>
                </a:solidFill>
              </a:rPr>
              <a:t> -o</a:t>
            </a:r>
            <a:endParaRPr b="1"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Kiss, wash, search, fix, frizz, go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Kiss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, wash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, search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, fix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, frizz</a:t>
            </a:r>
            <a:r>
              <a:rPr lang="en">
                <a:solidFill>
                  <a:srgbClr val="FF0000"/>
                </a:solidFill>
              </a:rPr>
              <a:t>es</a:t>
            </a:r>
            <a:r>
              <a:rPr lang="en">
                <a:solidFill>
                  <a:schemeClr val="dk1"/>
                </a:solidFill>
              </a:rPr>
              <a:t>, go</a:t>
            </a:r>
            <a:r>
              <a:rPr lang="en">
                <a:solidFill>
                  <a:srgbClr val="FF0000"/>
                </a:solidFill>
              </a:rPr>
              <a:t>es</a:t>
            </a:r>
            <a:endParaRPr>
              <a:solidFill>
                <a:srgbClr val="FF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But for </a:t>
            </a:r>
            <a:r>
              <a:rPr lang="en">
                <a:solidFill>
                  <a:schemeClr val="dk1"/>
                </a:solidFill>
              </a:rPr>
              <a:t>verbs ending with </a:t>
            </a:r>
            <a:r>
              <a:rPr b="1" lang="en">
                <a:solidFill>
                  <a:srgbClr val="FF0000"/>
                </a:solidFill>
              </a:rPr>
              <a:t>consonant + y</a:t>
            </a:r>
            <a:r>
              <a:rPr b="1" lang="en">
                <a:solidFill>
                  <a:schemeClr val="dk1"/>
                </a:solidFill>
              </a:rPr>
              <a:t>, change </a:t>
            </a:r>
            <a:r>
              <a:rPr b="1" lang="en">
                <a:solidFill>
                  <a:srgbClr val="FF0000"/>
                </a:solidFill>
              </a:rPr>
              <a:t>-y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to </a:t>
            </a:r>
            <a:r>
              <a:rPr lang="en">
                <a:solidFill>
                  <a:srgbClr val="FF0000"/>
                </a:solidFill>
              </a:rPr>
              <a:t>-ies</a:t>
            </a:r>
            <a:endParaRPr>
              <a:solidFill>
                <a:srgbClr val="FF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Cry, dry, try, fry, fly, worry,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Cr</a:t>
            </a:r>
            <a:r>
              <a:rPr lang="en">
                <a:solidFill>
                  <a:srgbClr val="FF0000"/>
                </a:solidFill>
              </a:rPr>
              <a:t>ies</a:t>
            </a:r>
            <a:r>
              <a:rPr lang="en">
                <a:solidFill>
                  <a:schemeClr val="dk1"/>
                </a:solidFill>
              </a:rPr>
              <a:t>, dr</a:t>
            </a:r>
            <a:r>
              <a:rPr lang="en">
                <a:solidFill>
                  <a:srgbClr val="FF0000"/>
                </a:solidFill>
              </a:rPr>
              <a:t>ies</a:t>
            </a:r>
            <a:r>
              <a:rPr lang="en">
                <a:solidFill>
                  <a:schemeClr val="dk1"/>
                </a:solidFill>
              </a:rPr>
              <a:t>, tr</a:t>
            </a:r>
            <a:r>
              <a:rPr lang="en">
                <a:solidFill>
                  <a:srgbClr val="FF0000"/>
                </a:solidFill>
              </a:rPr>
              <a:t>ies</a:t>
            </a:r>
            <a:r>
              <a:rPr lang="en">
                <a:solidFill>
                  <a:schemeClr val="dk1"/>
                </a:solidFill>
              </a:rPr>
              <a:t>, fl</a:t>
            </a:r>
            <a:r>
              <a:rPr lang="en">
                <a:solidFill>
                  <a:srgbClr val="FF0000"/>
                </a:solidFill>
              </a:rPr>
              <a:t>ies</a:t>
            </a:r>
            <a:r>
              <a:rPr lang="en">
                <a:solidFill>
                  <a:schemeClr val="dk1"/>
                </a:solidFill>
              </a:rPr>
              <a:t>, worr</a:t>
            </a:r>
            <a:r>
              <a:rPr lang="en">
                <a:solidFill>
                  <a:srgbClr val="FF0000"/>
                </a:solidFill>
              </a:rPr>
              <a:t>ies</a:t>
            </a:r>
            <a:endParaRPr>
              <a:solidFill>
                <a:srgbClr val="FF0000"/>
              </a:solidFill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But with verbs ending with </a:t>
            </a:r>
            <a:r>
              <a:rPr b="1" lang="en" sz="1400">
                <a:solidFill>
                  <a:srgbClr val="FF0000"/>
                </a:solidFill>
              </a:rPr>
              <a:t>vowel + y </a:t>
            </a:r>
            <a:r>
              <a:rPr lang="en" sz="1400">
                <a:solidFill>
                  <a:schemeClr val="dk1"/>
                </a:solidFill>
              </a:rPr>
              <a:t>end it with usual </a:t>
            </a:r>
            <a:r>
              <a:rPr lang="en" sz="1400">
                <a:solidFill>
                  <a:srgbClr val="FF0000"/>
                </a:solidFill>
              </a:rPr>
              <a:t>-s</a:t>
            </a:r>
            <a:endParaRPr sz="1400">
              <a:solidFill>
                <a:srgbClr val="FF0000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Play, Pay, Say, Enjoy, Stay</a:t>
            </a:r>
            <a:endParaRPr>
              <a:solidFill>
                <a:schemeClr val="dk1"/>
              </a:solidFill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Play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, Pay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, Say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, Enjoy</a:t>
            </a:r>
            <a:r>
              <a:rPr lang="en">
                <a:solidFill>
                  <a:srgbClr val="FF0000"/>
                </a:solidFill>
              </a:rPr>
              <a:t>s</a:t>
            </a:r>
            <a:r>
              <a:rPr lang="en">
                <a:solidFill>
                  <a:schemeClr val="dk1"/>
                </a:solidFill>
              </a:rPr>
              <a:t>, Stay</a:t>
            </a:r>
            <a:r>
              <a:rPr lang="en">
                <a:solidFill>
                  <a:srgbClr val="FF0000"/>
                </a:solidFill>
              </a:rPr>
              <a:t>s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52400" y="252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Adverb of Frequency</a:t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872675"/>
            <a:ext cx="4781550" cy="40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50" y="753625"/>
            <a:ext cx="219075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663800" y="2849125"/>
            <a:ext cx="12420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Wake up in the morning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7688" y="753625"/>
            <a:ext cx="219075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2820250" y="2849125"/>
            <a:ext cx="10866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Wash face in the morning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5014575" y="2849125"/>
            <a:ext cx="13692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Brush hair ….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5550" y="753625"/>
            <a:ext cx="2190750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3400" y="753625"/>
            <a:ext cx="2190750" cy="20954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7010425" y="2849125"/>
            <a:ext cx="15885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Eat Breakfast...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19850" y="241125"/>
            <a:ext cx="32649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What do you do in the morning?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