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1" r:id="rId8"/>
    <p:sldId id="263" r:id="rId9"/>
    <p:sldId id="269" r:id="rId10"/>
    <p:sldId id="272" r:id="rId11"/>
    <p:sldId id="262" r:id="rId12"/>
    <p:sldId id="270" r:id="rId13"/>
    <p:sldId id="265"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C226"/>
    <a:srgbClr val="DBE9CD"/>
    <a:srgbClr val="EEF4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ko-KR" altLang="en-US" smtClean="0"/>
              <a:t>마스터 제목 스타일 편집</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클릭하여 마스터 부제목 스타일 편집</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제목 및 캡션">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캡션 있는 인용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ko-KR" altLang="en-US" smtClean="0"/>
              <a:t>마스터 제목 스타일 편집</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명함">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인용문 있는 명함">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ko-KR" altLang="en-US" smtClean="0"/>
              <a:t>마스터 제목 스타일 편집</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참 또는 거짓">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ko-KR" altLang="en-US" smtClean="0"/>
              <a:t>마스터 제목 스타일 편집</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ko-KR" altLang="en-US" smtClean="0"/>
              <a:t>마스터 텍스트 스타일 편집</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ko-KR" altLang="en-US" smtClean="0"/>
              <a:t>마스터 제목 스타일 편집</a:t>
            </a:r>
            <a:endParaRPr lang="en-US" dirty="0"/>
          </a:p>
        </p:txBody>
      </p:sp>
      <p:sp>
        <p:nvSpPr>
          <p:cNvPr id="3" name="Content Placeholder 2"/>
          <p:cNvSpPr>
            <a:spLocks noGrp="1"/>
          </p:cNvSpPr>
          <p:nvPr>
            <p:ph idx="1"/>
          </p:nvPr>
        </p:nvSpPr>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 편집</a:t>
            </a:r>
          </a:p>
        </p:txBody>
      </p:sp>
      <p:sp>
        <p:nvSpPr>
          <p:cNvPr id="4" name="Date Placeholder 3"/>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ko-KR" altLang="en-US" smtClean="0"/>
              <a:t>마스터 제목 스타일 편집</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42A54C80-263E-416B-A8E0-580EDEADCBDC}"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 편집</a:t>
            </a:r>
          </a:p>
        </p:txBody>
      </p:sp>
      <p:sp>
        <p:nvSpPr>
          <p:cNvPr id="5" name="Date Placeholder 4"/>
          <p:cNvSpPr>
            <a:spLocks noGrp="1"/>
          </p:cNvSpPr>
          <p:nvPr>
            <p:ph type="dt" sz="half" idx="10"/>
          </p:nvPr>
        </p:nvSpPr>
        <p:spPr/>
        <p:txBody>
          <a:bodyPr/>
          <a:lstStyle/>
          <a:p>
            <a:fld id="{B61BEF0D-F0BB-DE4B-95CE-6DB70DBA9567}" type="datetimeFigureOut">
              <a:rPr lang="en-US" dirty="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1" hangingPunct="1">
        <a:spcBef>
          <a:spcPct val="0"/>
        </a:spcBef>
        <a:buNone/>
        <a:defRPr sz="3600" kern="1200">
          <a:solidFill>
            <a:schemeClr val="accent1"/>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342900" indent="-342900" algn="l" defTabSz="457200" rtl="0" eaLnBrk="1" latinLnBrk="1"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1"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1"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1"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1"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1"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1"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1"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1"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1" hangingPunct="1">
        <a:defRPr sz="1800" kern="1200">
          <a:solidFill>
            <a:schemeClr val="tx1"/>
          </a:solidFill>
          <a:latin typeface="+mn-lt"/>
          <a:ea typeface="+mn-ea"/>
          <a:cs typeface="+mn-cs"/>
        </a:defRPr>
      </a:lvl1pPr>
      <a:lvl2pPr marL="457200" algn="l" defTabSz="457200" rtl="0" eaLnBrk="1" latinLnBrk="1" hangingPunct="1">
        <a:defRPr sz="1800" kern="1200">
          <a:solidFill>
            <a:schemeClr val="tx1"/>
          </a:solidFill>
          <a:latin typeface="+mn-lt"/>
          <a:ea typeface="+mn-ea"/>
          <a:cs typeface="+mn-cs"/>
        </a:defRPr>
      </a:lvl2pPr>
      <a:lvl3pPr marL="914400" algn="l" defTabSz="457200" rtl="0" eaLnBrk="1" latinLnBrk="1" hangingPunct="1">
        <a:defRPr sz="1800" kern="1200">
          <a:solidFill>
            <a:schemeClr val="tx1"/>
          </a:solidFill>
          <a:latin typeface="+mn-lt"/>
          <a:ea typeface="+mn-ea"/>
          <a:cs typeface="+mn-cs"/>
        </a:defRPr>
      </a:lvl3pPr>
      <a:lvl4pPr marL="1371600" algn="l" defTabSz="457200" rtl="0" eaLnBrk="1" latinLnBrk="1" hangingPunct="1">
        <a:defRPr sz="1800" kern="1200">
          <a:solidFill>
            <a:schemeClr val="tx1"/>
          </a:solidFill>
          <a:latin typeface="+mn-lt"/>
          <a:ea typeface="+mn-ea"/>
          <a:cs typeface="+mn-cs"/>
        </a:defRPr>
      </a:lvl4pPr>
      <a:lvl5pPr marL="1828800" algn="l" defTabSz="457200" rtl="0" eaLnBrk="1" latinLnBrk="1" hangingPunct="1">
        <a:defRPr sz="1800" kern="1200">
          <a:solidFill>
            <a:schemeClr val="tx1"/>
          </a:solidFill>
          <a:latin typeface="+mn-lt"/>
          <a:ea typeface="+mn-ea"/>
          <a:cs typeface="+mn-cs"/>
        </a:defRPr>
      </a:lvl5pPr>
      <a:lvl6pPr marL="2286000" algn="l" defTabSz="457200" rtl="0" eaLnBrk="1" latinLnBrk="1" hangingPunct="1">
        <a:defRPr sz="1800" kern="1200">
          <a:solidFill>
            <a:schemeClr val="tx1"/>
          </a:solidFill>
          <a:latin typeface="+mn-lt"/>
          <a:ea typeface="+mn-ea"/>
          <a:cs typeface="+mn-cs"/>
        </a:defRPr>
      </a:lvl6pPr>
      <a:lvl7pPr marL="2743200" algn="l" defTabSz="457200" rtl="0" eaLnBrk="1" latinLnBrk="1" hangingPunct="1">
        <a:defRPr sz="1800" kern="1200">
          <a:solidFill>
            <a:schemeClr val="tx1"/>
          </a:solidFill>
          <a:latin typeface="+mn-lt"/>
          <a:ea typeface="+mn-ea"/>
          <a:cs typeface="+mn-cs"/>
        </a:defRPr>
      </a:lvl7pPr>
      <a:lvl8pPr marL="3200400" algn="l" defTabSz="457200" rtl="0" eaLnBrk="1" latinLnBrk="1" hangingPunct="1">
        <a:defRPr sz="1800" kern="1200">
          <a:solidFill>
            <a:schemeClr val="tx1"/>
          </a:solidFill>
          <a:latin typeface="+mn-lt"/>
          <a:ea typeface="+mn-ea"/>
          <a:cs typeface="+mn-cs"/>
        </a:defRPr>
      </a:lvl8pPr>
      <a:lvl9pPr marL="3657600" algn="l" defTabSz="4572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pPr algn="ctr"/>
            <a:r>
              <a:rPr lang="en-US" altLang="ko-KR" sz="7200" dirty="0" smtClean="0">
                <a:solidFill>
                  <a:srgbClr val="00B050"/>
                </a:solidFill>
                <a:latin typeface="Britannic Bold" panose="020B0903060703020204" pitchFamily="34" charset="0"/>
              </a:rPr>
              <a:t>Inventions</a:t>
            </a:r>
            <a:r>
              <a:rPr lang="en-US" altLang="ko-KR" dirty="0" smtClean="0">
                <a:solidFill>
                  <a:srgbClr val="00B050"/>
                </a:solidFill>
                <a:latin typeface="Britannic Bold" panose="020B0903060703020204" pitchFamily="34" charset="0"/>
              </a:rPr>
              <a:t/>
            </a:r>
            <a:br>
              <a:rPr lang="en-US" altLang="ko-KR" dirty="0" smtClean="0">
                <a:solidFill>
                  <a:srgbClr val="00B050"/>
                </a:solidFill>
                <a:latin typeface="Britannic Bold" panose="020B0903060703020204" pitchFamily="34" charset="0"/>
              </a:rPr>
            </a:br>
            <a:r>
              <a:rPr lang="en-US" altLang="ko-KR" dirty="0" smtClean="0">
                <a:solidFill>
                  <a:srgbClr val="00B050"/>
                </a:solidFill>
                <a:latin typeface="Britannic Bold" panose="020B0903060703020204" pitchFamily="34" charset="0"/>
              </a:rPr>
              <a:t>-Light Plants-</a:t>
            </a:r>
            <a:endParaRPr lang="ko-KR" altLang="en-US" dirty="0">
              <a:solidFill>
                <a:srgbClr val="00B050"/>
              </a:solidFill>
              <a:latin typeface="Britannic Bold" panose="020B0903060703020204" pitchFamily="34" charset="0"/>
            </a:endParaRPr>
          </a:p>
        </p:txBody>
      </p:sp>
      <p:sp>
        <p:nvSpPr>
          <p:cNvPr id="3" name="부제목 2"/>
          <p:cNvSpPr>
            <a:spLocks noGrp="1"/>
          </p:cNvSpPr>
          <p:nvPr>
            <p:ph type="subTitle" idx="1"/>
          </p:nvPr>
        </p:nvSpPr>
        <p:spPr/>
        <p:txBody>
          <a:bodyPr>
            <a:normAutofit fontScale="85000" lnSpcReduction="20000"/>
          </a:bodyPr>
          <a:lstStyle/>
          <a:p>
            <a:pPr algn="ctr"/>
            <a:r>
              <a:rPr lang="en-US" altLang="ko-KR" sz="3200" dirty="0" smtClean="0">
                <a:solidFill>
                  <a:srgbClr val="00B050"/>
                </a:solidFill>
                <a:latin typeface="Britannic Bold" panose="020B0903060703020204" pitchFamily="34" charset="0"/>
              </a:rPr>
              <a:t>For VS Since</a:t>
            </a:r>
          </a:p>
          <a:p>
            <a:pPr algn="ctr"/>
            <a:endParaRPr lang="en-US" altLang="ko-KR" dirty="0">
              <a:solidFill>
                <a:srgbClr val="00B050"/>
              </a:solidFill>
              <a:latin typeface="Britannic Bold" panose="020B0903060703020204" pitchFamily="34" charset="0"/>
            </a:endParaRPr>
          </a:p>
          <a:p>
            <a:pPr algn="ctr"/>
            <a:r>
              <a:rPr lang="en-US" altLang="ko-KR" dirty="0" err="1" smtClean="0">
                <a:solidFill>
                  <a:srgbClr val="00B050"/>
                </a:solidFill>
                <a:latin typeface="Britannic Bold" panose="020B0903060703020204" pitchFamily="34" charset="0"/>
              </a:rPr>
              <a:t>Jeong</a:t>
            </a:r>
            <a:r>
              <a:rPr lang="en-US" altLang="ko-KR" dirty="0" smtClean="0">
                <a:solidFill>
                  <a:srgbClr val="00B050"/>
                </a:solidFill>
                <a:latin typeface="Britannic Bold" panose="020B0903060703020204" pitchFamily="34" charset="0"/>
              </a:rPr>
              <a:t>-mi, Park (Jen)</a:t>
            </a:r>
            <a:endParaRPr lang="ko-KR" altLang="en-US" dirty="0">
              <a:solidFill>
                <a:srgbClr val="00B050"/>
              </a:solidFill>
              <a:latin typeface="Britannic Bold" panose="020B0903060703020204" pitchFamily="34" charset="0"/>
            </a:endParaRPr>
          </a:p>
        </p:txBody>
      </p:sp>
    </p:spTree>
    <p:extLst>
      <p:ext uri="{BB962C8B-B14F-4D97-AF65-F5344CB8AC3E}">
        <p14:creationId xmlns:p14="http://schemas.microsoft.com/office/powerpoint/2010/main" val="1528617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77334" y="609600"/>
            <a:ext cx="8596668" cy="691662"/>
          </a:xfrm>
        </p:spPr>
        <p:txBody>
          <a:bodyPr/>
          <a:lstStyle/>
          <a:p>
            <a:pPr algn="ctr"/>
            <a:r>
              <a:rPr lang="en-US" altLang="ko-KR" b="1" dirty="0">
                <a:solidFill>
                  <a:srgbClr val="00B050"/>
                </a:solidFill>
                <a:latin typeface="Britannic Bold" panose="020B0903060703020204" pitchFamily="34" charset="0"/>
              </a:rPr>
              <a:t>For VS Since</a:t>
            </a:r>
            <a:endParaRPr lang="ko-KR" altLang="en-US" dirty="0"/>
          </a:p>
        </p:txBody>
      </p:sp>
      <p:sp>
        <p:nvSpPr>
          <p:cNvPr id="14" name="내용 개체 틀 3"/>
          <p:cNvSpPr>
            <a:spLocks noGrp="1"/>
          </p:cNvSpPr>
          <p:nvPr>
            <p:ph idx="1"/>
          </p:nvPr>
        </p:nvSpPr>
        <p:spPr>
          <a:xfrm>
            <a:off x="677334" y="2160589"/>
            <a:ext cx="8596668" cy="3880773"/>
          </a:xfrm>
        </p:spPr>
        <p:txBody>
          <a:bodyPr>
            <a:normAutofit/>
          </a:bodyPr>
          <a:lstStyle/>
          <a:p>
            <a:pPr marL="0" indent="0" algn="ctr">
              <a:buNone/>
            </a:pPr>
            <a:r>
              <a:rPr lang="en-US" altLang="ko-KR" sz="3200" dirty="0" smtClean="0">
                <a:latin typeface="Britannic Bold" panose="020B0903060703020204" pitchFamily="34" charset="0"/>
              </a:rPr>
              <a:t>12 Inventions that shaped modern society</a:t>
            </a:r>
          </a:p>
          <a:p>
            <a:pPr marL="0" indent="0" algn="ctr">
              <a:buNone/>
            </a:pPr>
            <a:endParaRPr lang="en-US" altLang="ko-KR" sz="3200" dirty="0" smtClean="0">
              <a:latin typeface="Britannic Bold" panose="020B0903060703020204" pitchFamily="34" charset="0"/>
            </a:endParaRPr>
          </a:p>
          <a:p>
            <a:pPr algn="ctr"/>
            <a:r>
              <a:rPr lang="en-US" altLang="ko-KR" sz="3200" dirty="0" smtClean="0">
                <a:latin typeface="Britannic Bold" panose="020B0903060703020204" pitchFamily="34" charset="0"/>
              </a:rPr>
              <a:t>When was/were _________ invented?</a:t>
            </a:r>
          </a:p>
          <a:p>
            <a:pPr algn="ctr"/>
            <a:endParaRPr lang="en-US" altLang="ko-KR" sz="3200" dirty="0" smtClean="0">
              <a:latin typeface="Britannic Bold" panose="020B0903060703020204" pitchFamily="34" charset="0"/>
            </a:endParaRPr>
          </a:p>
          <a:p>
            <a:pPr algn="ctr"/>
            <a:r>
              <a:rPr lang="en-US" altLang="ko-KR" sz="3200" dirty="0" smtClean="0">
                <a:latin typeface="Britannic Bold" panose="020B0903060703020204" pitchFamily="34" charset="0"/>
              </a:rPr>
              <a:t>What is the another interesting fact?</a:t>
            </a:r>
            <a:endParaRPr lang="en-US" altLang="ko-KR" sz="3200" dirty="0">
              <a:latin typeface="Britannic Bold" panose="020B0903060703020204" pitchFamily="34" charset="0"/>
            </a:endParaRPr>
          </a:p>
          <a:p>
            <a:pPr algn="ctr"/>
            <a:endParaRPr lang="ko-KR" altLang="en-US" sz="3200" dirty="0">
              <a:latin typeface="Britannic Bold" panose="020B0903060703020204" pitchFamily="34" charset="0"/>
            </a:endParaRPr>
          </a:p>
        </p:txBody>
      </p:sp>
    </p:spTree>
    <p:extLst>
      <p:ext uri="{BB962C8B-B14F-4D97-AF65-F5344CB8AC3E}">
        <p14:creationId xmlns:p14="http://schemas.microsoft.com/office/powerpoint/2010/main" val="2326871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b="1" dirty="0">
                <a:solidFill>
                  <a:srgbClr val="00B050"/>
                </a:solidFill>
                <a:latin typeface="Britannic Bold" panose="020B0903060703020204" pitchFamily="34" charset="0"/>
              </a:rPr>
              <a:t>For VS Since</a:t>
            </a:r>
            <a:endParaRPr lang="ko-KR" altLang="en-US" dirty="0"/>
          </a:p>
        </p:txBody>
      </p:sp>
      <p:sp>
        <p:nvSpPr>
          <p:cNvPr id="3" name="내용 개체 틀 2"/>
          <p:cNvSpPr>
            <a:spLocks noGrp="1"/>
          </p:cNvSpPr>
          <p:nvPr>
            <p:ph idx="1"/>
          </p:nvPr>
        </p:nvSpPr>
        <p:spPr/>
        <p:txBody>
          <a:bodyPr>
            <a:normAutofit/>
          </a:bodyPr>
          <a:lstStyle/>
          <a:p>
            <a:pPr marL="0" indent="0" algn="ctr">
              <a:buNone/>
            </a:pPr>
            <a:r>
              <a:rPr lang="en-US" altLang="ko-KR" sz="3600" dirty="0">
                <a:solidFill>
                  <a:srgbClr val="00B050"/>
                </a:solidFill>
                <a:latin typeface="Britannic Bold" panose="020B0903060703020204" pitchFamily="34" charset="0"/>
              </a:rPr>
              <a:t>The plants glowed </a:t>
            </a:r>
            <a:r>
              <a:rPr lang="en-US" altLang="ko-KR" sz="3600" u="sng" dirty="0">
                <a:solidFill>
                  <a:srgbClr val="00B050"/>
                </a:solidFill>
                <a:latin typeface="Britannic Bold" panose="020B0903060703020204" pitchFamily="34" charset="0"/>
              </a:rPr>
              <a:t>for</a:t>
            </a:r>
            <a:r>
              <a:rPr lang="en-US" altLang="ko-KR" sz="3600" dirty="0">
                <a:solidFill>
                  <a:srgbClr val="00B050"/>
                </a:solidFill>
                <a:latin typeface="Britannic Bold" panose="020B0903060703020204" pitchFamily="34" charset="0"/>
              </a:rPr>
              <a:t> nearly four hours</a:t>
            </a:r>
            <a:r>
              <a:rPr lang="en-US" altLang="ko-KR" sz="3600" dirty="0" smtClean="0">
                <a:solidFill>
                  <a:srgbClr val="00B050"/>
                </a:solidFill>
                <a:latin typeface="Britannic Bold" panose="020B0903060703020204" pitchFamily="34" charset="0"/>
              </a:rPr>
              <a:t>.</a:t>
            </a:r>
          </a:p>
          <a:p>
            <a:pPr marL="0" indent="0" algn="ctr">
              <a:buNone/>
            </a:pPr>
            <a:endParaRPr lang="en-US" altLang="ko-KR" sz="3600" dirty="0" smtClean="0">
              <a:solidFill>
                <a:srgbClr val="00B050"/>
              </a:solidFill>
              <a:latin typeface="Britannic Bold" panose="020B0903060703020204" pitchFamily="34" charset="0"/>
            </a:endParaRPr>
          </a:p>
          <a:p>
            <a:r>
              <a:rPr lang="en-US" altLang="ko-KR" sz="3200" dirty="0" smtClean="0">
                <a:solidFill>
                  <a:schemeClr val="tx1"/>
                </a:solidFill>
                <a:latin typeface="Times New Roman" panose="02020603050405020304" pitchFamily="18" charset="0"/>
                <a:cs typeface="Times New Roman" panose="02020603050405020304" pitchFamily="18" charset="0"/>
              </a:rPr>
              <a:t>Do you know when did the plant start to glow?</a:t>
            </a:r>
          </a:p>
          <a:p>
            <a:endParaRPr lang="en-US" altLang="ko-KR" sz="3200" dirty="0" smtClean="0">
              <a:solidFill>
                <a:schemeClr val="tx1"/>
              </a:solidFill>
              <a:latin typeface="Times New Roman" panose="02020603050405020304" pitchFamily="18" charset="0"/>
              <a:cs typeface="Times New Roman" panose="02020603050405020304" pitchFamily="18" charset="0"/>
            </a:endParaRPr>
          </a:p>
          <a:p>
            <a:r>
              <a:rPr lang="en-US" altLang="ko-KR" sz="3200" dirty="0" smtClean="0">
                <a:solidFill>
                  <a:schemeClr val="tx1"/>
                </a:solidFill>
                <a:latin typeface="Times New Roman" panose="02020603050405020304" pitchFamily="18" charset="0"/>
                <a:cs typeface="Times New Roman" panose="02020603050405020304" pitchFamily="18" charset="0"/>
              </a:rPr>
              <a:t>How long did the plants glow?</a:t>
            </a:r>
            <a:endParaRPr lang="ko-KR" altLang="en-US" sz="3200" dirty="0">
              <a:solidFill>
                <a:schemeClr val="tx1"/>
              </a:solidFill>
              <a:latin typeface="Times New Roman" panose="02020603050405020304" pitchFamily="18" charset="0"/>
              <a:cs typeface="Times New Roman" panose="02020603050405020304" pitchFamily="18" charset="0"/>
            </a:endParaRPr>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6945" y="3047998"/>
            <a:ext cx="1765506" cy="1497149"/>
          </a:xfrm>
          <a:prstGeom prst="rect">
            <a:avLst/>
          </a:prstGeom>
        </p:spPr>
      </p:pic>
      <p:sp>
        <p:nvSpPr>
          <p:cNvPr id="7" name="TextBox 6"/>
          <p:cNvSpPr txBox="1"/>
          <p:nvPr/>
        </p:nvSpPr>
        <p:spPr>
          <a:xfrm>
            <a:off x="6237229" y="4775336"/>
            <a:ext cx="3344091" cy="584775"/>
          </a:xfrm>
          <a:prstGeom prst="rect">
            <a:avLst/>
          </a:prstGeom>
          <a:noFill/>
        </p:spPr>
        <p:txBody>
          <a:bodyPr wrap="square" rtlCol="0">
            <a:spAutoFit/>
          </a:bodyPr>
          <a:lstStyle/>
          <a:p>
            <a:r>
              <a:rPr lang="en-US" altLang="ko-KR" sz="3200" dirty="0" smtClean="0">
                <a:solidFill>
                  <a:srgbClr val="00B050"/>
                </a:solidFill>
              </a:rPr>
              <a:t>Nearly 4 hours</a:t>
            </a:r>
            <a:endParaRPr lang="ko-KR" altLang="en-US" sz="3200" dirty="0">
              <a:solidFill>
                <a:srgbClr val="00B050"/>
              </a:solidFill>
            </a:endParaRPr>
          </a:p>
        </p:txBody>
      </p:sp>
    </p:spTree>
    <p:extLst>
      <p:ext uri="{BB962C8B-B14F-4D97-AF65-F5344CB8AC3E}">
        <p14:creationId xmlns:p14="http://schemas.microsoft.com/office/powerpoint/2010/main" val="358855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b="1" dirty="0">
                <a:solidFill>
                  <a:srgbClr val="00B050"/>
                </a:solidFill>
                <a:latin typeface="Britannic Bold" panose="020B0903060703020204" pitchFamily="34" charset="0"/>
              </a:rPr>
              <a:t>For VS Since</a:t>
            </a:r>
            <a:endParaRPr lang="ko-KR" altLang="en-US" dirty="0"/>
          </a:p>
        </p:txBody>
      </p:sp>
      <p:sp>
        <p:nvSpPr>
          <p:cNvPr id="3" name="내용 개체 틀 2"/>
          <p:cNvSpPr>
            <a:spLocks noGrp="1"/>
          </p:cNvSpPr>
          <p:nvPr>
            <p:ph idx="1"/>
          </p:nvPr>
        </p:nvSpPr>
        <p:spPr>
          <a:xfrm>
            <a:off x="356903" y="2168404"/>
            <a:ext cx="9951589" cy="3880773"/>
          </a:xfrm>
        </p:spPr>
        <p:txBody>
          <a:bodyPr>
            <a:normAutofit/>
          </a:bodyPr>
          <a:lstStyle/>
          <a:p>
            <a:pPr marL="0" indent="0" algn="ctr">
              <a:buNone/>
            </a:pPr>
            <a:r>
              <a:rPr lang="en-US" altLang="ko-KR" sz="3600" dirty="0">
                <a:solidFill>
                  <a:srgbClr val="00B050"/>
                </a:solidFill>
                <a:latin typeface="Britannic Bold" panose="020B0903060703020204" pitchFamily="34" charset="0"/>
              </a:rPr>
              <a:t>Mobile phones have been developed </a:t>
            </a:r>
            <a:r>
              <a:rPr lang="en-US" altLang="ko-KR" sz="3600" u="sng" dirty="0">
                <a:solidFill>
                  <a:srgbClr val="00B050"/>
                </a:solidFill>
                <a:latin typeface="Britannic Bold" panose="020B0903060703020204" pitchFamily="34" charset="0"/>
              </a:rPr>
              <a:t>since</a:t>
            </a:r>
            <a:r>
              <a:rPr lang="en-US" altLang="ko-KR" sz="3600" dirty="0">
                <a:solidFill>
                  <a:srgbClr val="00B050"/>
                </a:solidFill>
                <a:latin typeface="Britannic Bold" panose="020B0903060703020204" pitchFamily="34" charset="0"/>
              </a:rPr>
              <a:t> </a:t>
            </a:r>
            <a:r>
              <a:rPr lang="en-US" altLang="ko-KR" sz="3600" dirty="0" smtClean="0">
                <a:solidFill>
                  <a:srgbClr val="00B050"/>
                </a:solidFill>
                <a:latin typeface="Britannic Bold" panose="020B0903060703020204" pitchFamily="34" charset="0"/>
              </a:rPr>
              <a:t>1917.</a:t>
            </a:r>
          </a:p>
          <a:p>
            <a:pPr marL="0" indent="0" algn="ctr">
              <a:buNone/>
            </a:pPr>
            <a:endParaRPr lang="en-US" altLang="ko-KR" sz="3600" dirty="0" smtClean="0">
              <a:solidFill>
                <a:srgbClr val="00B050"/>
              </a:solidFill>
              <a:latin typeface="Britannic Bold" panose="020B0903060703020204" pitchFamily="34" charset="0"/>
            </a:endParaRPr>
          </a:p>
          <a:p>
            <a:r>
              <a:rPr lang="en-US" altLang="ko-KR" sz="3200" dirty="0" smtClean="0">
                <a:solidFill>
                  <a:schemeClr val="tx1"/>
                </a:solidFill>
                <a:latin typeface="Times New Roman" panose="02020603050405020304" pitchFamily="18" charset="0"/>
                <a:cs typeface="Times New Roman" panose="02020603050405020304" pitchFamily="18" charset="0"/>
              </a:rPr>
              <a:t>Do you know when did mobile phones start to develop?</a:t>
            </a:r>
          </a:p>
          <a:p>
            <a:endParaRPr lang="en-US" altLang="ko-KR" sz="3200" dirty="0" smtClean="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7463692" y="4173416"/>
            <a:ext cx="4009292" cy="584775"/>
          </a:xfrm>
          <a:prstGeom prst="rect">
            <a:avLst/>
          </a:prstGeom>
          <a:noFill/>
        </p:spPr>
        <p:txBody>
          <a:bodyPr wrap="square" rtlCol="0">
            <a:spAutoFit/>
          </a:bodyPr>
          <a:lstStyle/>
          <a:p>
            <a:r>
              <a:rPr lang="en-US" altLang="ko-KR" sz="3200" dirty="0" smtClean="0">
                <a:solidFill>
                  <a:srgbClr val="00B050"/>
                </a:solidFill>
              </a:rPr>
              <a:t>Yes! In 1917</a:t>
            </a:r>
            <a:endParaRPr lang="ko-KR" altLang="en-US" sz="3200" dirty="0">
              <a:solidFill>
                <a:srgbClr val="00B050"/>
              </a:solidFill>
            </a:endParaRPr>
          </a:p>
        </p:txBody>
      </p:sp>
    </p:spTree>
    <p:extLst>
      <p:ext uri="{BB962C8B-B14F-4D97-AF65-F5344CB8AC3E}">
        <p14:creationId xmlns:p14="http://schemas.microsoft.com/office/powerpoint/2010/main" val="267860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77334" y="609600"/>
            <a:ext cx="8596668" cy="757881"/>
          </a:xfrm>
        </p:spPr>
        <p:txBody>
          <a:bodyPr/>
          <a:lstStyle/>
          <a:p>
            <a:pPr algn="ctr"/>
            <a:r>
              <a:rPr lang="en-US" altLang="ko-KR" dirty="0" smtClean="0">
                <a:solidFill>
                  <a:srgbClr val="00B050"/>
                </a:solidFill>
                <a:latin typeface="Britannic Bold" panose="020B0903060703020204" pitchFamily="34" charset="0"/>
              </a:rPr>
              <a:t>Have a nice day!</a:t>
            </a:r>
            <a:endParaRPr lang="ko-KR" altLang="en-US" dirty="0">
              <a:solidFill>
                <a:srgbClr val="00B050"/>
              </a:solidFill>
              <a:latin typeface="Britannic Bold" panose="020B0903060703020204" pitchFamily="34" charset="0"/>
            </a:endParaRPr>
          </a:p>
        </p:txBody>
      </p:sp>
      <p:pic>
        <p:nvPicPr>
          <p:cNvPr id="4" name="내용 개체 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4590" y="1616891"/>
            <a:ext cx="5822155" cy="3881437"/>
          </a:xfrm>
        </p:spPr>
      </p:pic>
    </p:spTree>
    <p:extLst>
      <p:ext uri="{BB962C8B-B14F-4D97-AF65-F5344CB8AC3E}">
        <p14:creationId xmlns:p14="http://schemas.microsoft.com/office/powerpoint/2010/main" val="2189664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a:t>Sean Banville. (2017). In </a:t>
            </a:r>
            <a:r>
              <a:rPr lang="en-US" altLang="ko-KR" i="1" dirty="0"/>
              <a:t>Breaking New English</a:t>
            </a:r>
            <a:r>
              <a:rPr lang="en-US" altLang="ko-KR" dirty="0"/>
              <a:t>. Retrieved January 11, 2019, from</a:t>
            </a:r>
          </a:p>
          <a:p>
            <a:pPr marL="0" indent="0">
              <a:buNone/>
            </a:pPr>
            <a:r>
              <a:rPr lang="en-US" altLang="ko-KR" dirty="0" smtClean="0"/>
              <a:t>     https</a:t>
            </a:r>
            <a:r>
              <a:rPr lang="en-US" altLang="ko-KR" dirty="0"/>
              <a:t>://breakingnewsenglish.com/1712/171218-plants.html</a:t>
            </a:r>
          </a:p>
          <a:p>
            <a:r>
              <a:rPr lang="en-US" altLang="ko-KR" dirty="0"/>
              <a:t>Raymond M.&amp; William R.S. (2009). Grammar in use Intermediate. New York, New York, USA: Cambridge University Press.</a:t>
            </a:r>
          </a:p>
          <a:p>
            <a:r>
              <a:rPr lang="en-US" altLang="ko-KR" dirty="0"/>
              <a:t>MIT Just Created Living Plants That Glow Like A Lamp, And Could Grow Glowing Trees </a:t>
            </a:r>
            <a:r>
              <a:rPr lang="en-US" altLang="ko-KR" dirty="0" smtClean="0"/>
              <a:t>To Replace </a:t>
            </a:r>
            <a:r>
              <a:rPr lang="en-US" altLang="ko-KR" dirty="0"/>
              <a:t>Streetlights. (2017). In </a:t>
            </a:r>
            <a:r>
              <a:rPr lang="en-US" altLang="ko-KR" i="1" dirty="0"/>
              <a:t>The Space Academy</a:t>
            </a:r>
            <a:r>
              <a:rPr lang="en-US" altLang="ko-KR" dirty="0"/>
              <a:t>. Retrieved January 11, 2019, from</a:t>
            </a:r>
          </a:p>
          <a:p>
            <a:pPr marL="0" indent="0">
              <a:buNone/>
            </a:pPr>
            <a:r>
              <a:rPr lang="en-US" altLang="ko-KR" dirty="0" smtClean="0"/>
              <a:t>      http</a:t>
            </a:r>
            <a:r>
              <a:rPr lang="en-US" altLang="ko-KR" dirty="0"/>
              <a:t>://www.thespaceacademy.org/2017/12/mit-just-created-living-plants-that.html</a:t>
            </a:r>
          </a:p>
          <a:p>
            <a:r>
              <a:rPr lang="en-US" altLang="ko-KR" dirty="0"/>
              <a:t>Anne </a:t>
            </a:r>
            <a:r>
              <a:rPr lang="en-US" altLang="ko-KR" dirty="0" err="1"/>
              <a:t>Trafton</a:t>
            </a:r>
            <a:r>
              <a:rPr lang="en-US" altLang="ko-KR" dirty="0"/>
              <a:t>. (2017). In </a:t>
            </a:r>
            <a:r>
              <a:rPr lang="en-US" altLang="ko-KR" i="1" dirty="0"/>
              <a:t>MIT News</a:t>
            </a:r>
            <a:r>
              <a:rPr lang="en-US" altLang="ko-KR" dirty="0"/>
              <a:t>. Retrieved January 11, 2019, from</a:t>
            </a:r>
          </a:p>
          <a:p>
            <a:pPr marL="0" indent="0">
              <a:buNone/>
            </a:pPr>
            <a:r>
              <a:rPr lang="en-US" altLang="ko-KR" dirty="0" smtClean="0"/>
              <a:t>      http</a:t>
            </a:r>
            <a:r>
              <a:rPr lang="en-US" altLang="ko-KR" dirty="0"/>
              <a:t>://news.mit.edu/2017/engineers-create-nanobionic-plants-that-glow-1213</a:t>
            </a:r>
          </a:p>
          <a:p>
            <a:r>
              <a:rPr lang="en-US" altLang="ko-KR" dirty="0"/>
              <a:t>Anastasia </a:t>
            </a:r>
            <a:r>
              <a:rPr lang="en-US" altLang="ko-KR" dirty="0" err="1"/>
              <a:t>Chronopoulou</a:t>
            </a:r>
            <a:r>
              <a:rPr lang="en-US" altLang="ko-KR" dirty="0"/>
              <a:t>. (2017). In </a:t>
            </a:r>
            <a:r>
              <a:rPr lang="en-US" altLang="ko-KR" i="1" dirty="0"/>
              <a:t>Useless daily</a:t>
            </a:r>
            <a:r>
              <a:rPr lang="en-US" altLang="ko-KR" dirty="0"/>
              <a:t>. Retrieved January 11, 2019, from</a:t>
            </a:r>
          </a:p>
          <a:p>
            <a:pPr marL="0" indent="0">
              <a:buNone/>
            </a:pPr>
            <a:r>
              <a:rPr lang="en-US" altLang="ko-KR" dirty="0" smtClean="0"/>
              <a:t>      https</a:t>
            </a:r>
            <a:r>
              <a:rPr lang="en-US" altLang="ko-KR" dirty="0"/>
              <a:t>://www.uselessdaily.com/tech/inventions-trivia-22-inventions-that-shaped-modern-society/#.XDjb6VwzZPY </a:t>
            </a:r>
          </a:p>
        </p:txBody>
      </p:sp>
    </p:spTree>
    <p:extLst>
      <p:ext uri="{BB962C8B-B14F-4D97-AF65-F5344CB8AC3E}">
        <p14:creationId xmlns:p14="http://schemas.microsoft.com/office/powerpoint/2010/main" val="1954160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내용 개체 틀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6616" y="360485"/>
            <a:ext cx="8359461" cy="6037389"/>
          </a:xfrm>
        </p:spPr>
      </p:pic>
    </p:spTree>
    <p:extLst>
      <p:ext uri="{BB962C8B-B14F-4D97-AF65-F5344CB8AC3E}">
        <p14:creationId xmlns:p14="http://schemas.microsoft.com/office/powerpoint/2010/main" val="462319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77334" y="609600"/>
            <a:ext cx="8774397" cy="1320800"/>
          </a:xfrm>
        </p:spPr>
        <p:txBody>
          <a:bodyPr>
            <a:normAutofit fontScale="90000"/>
          </a:bodyPr>
          <a:lstStyle/>
          <a:p>
            <a:pPr algn="r"/>
            <a:r>
              <a:rPr lang="en-US" altLang="ko-KR" b="1" dirty="0">
                <a:solidFill>
                  <a:srgbClr val="00B050"/>
                </a:solidFill>
                <a:latin typeface="Britannic Bold" panose="020B0903060703020204" pitchFamily="34" charset="0"/>
              </a:rPr>
              <a:t>New plants can produce light in the dark   </a:t>
            </a:r>
            <a:r>
              <a:rPr lang="en-US" altLang="ko-KR" b="1" dirty="0" smtClean="0">
                <a:solidFill>
                  <a:srgbClr val="00B050"/>
                </a:solidFill>
                <a:latin typeface="Britannic Bold" panose="020B0903060703020204" pitchFamily="34" charset="0"/>
              </a:rPr>
              <a:t/>
            </a:r>
            <a:br>
              <a:rPr lang="en-US" altLang="ko-KR" b="1" dirty="0" smtClean="0">
                <a:solidFill>
                  <a:srgbClr val="00B050"/>
                </a:solidFill>
                <a:latin typeface="Britannic Bold" panose="020B0903060703020204" pitchFamily="34" charset="0"/>
              </a:rPr>
            </a:br>
            <a:r>
              <a:rPr lang="en-US" altLang="ko-KR" b="1" dirty="0" smtClean="0">
                <a:solidFill>
                  <a:srgbClr val="00B050"/>
                </a:solidFill>
                <a:latin typeface="Britannic Bold" panose="020B0903060703020204" pitchFamily="34" charset="0"/>
              </a:rPr>
              <a:t>(</a:t>
            </a:r>
            <a:r>
              <a:rPr lang="en-US" altLang="ko-KR" b="1" dirty="0">
                <a:solidFill>
                  <a:srgbClr val="00B050"/>
                </a:solidFill>
                <a:latin typeface="Britannic Bold" panose="020B0903060703020204" pitchFamily="34" charset="0"/>
              </a:rPr>
              <a:t>18th December, 2017)</a:t>
            </a:r>
            <a:br>
              <a:rPr lang="en-US" altLang="ko-KR" b="1" dirty="0">
                <a:solidFill>
                  <a:srgbClr val="00B050"/>
                </a:solidFill>
                <a:latin typeface="Britannic Bold" panose="020B0903060703020204" pitchFamily="34" charset="0"/>
              </a:rPr>
            </a:br>
            <a:endParaRPr lang="ko-KR" altLang="en-US" dirty="0">
              <a:solidFill>
                <a:srgbClr val="00B050"/>
              </a:solidFill>
              <a:latin typeface="Britannic Bold" panose="020B0903060703020204" pitchFamily="34" charset="0"/>
            </a:endParaRPr>
          </a:p>
        </p:txBody>
      </p:sp>
      <p:sp>
        <p:nvSpPr>
          <p:cNvPr id="3" name="내용 개체 틀 2"/>
          <p:cNvSpPr>
            <a:spLocks noGrp="1"/>
          </p:cNvSpPr>
          <p:nvPr>
            <p:ph idx="1"/>
          </p:nvPr>
        </p:nvSpPr>
        <p:spPr/>
        <p:txBody>
          <a:bodyPr>
            <a:normAutofit fontScale="85000" lnSpcReduction="10000"/>
          </a:bodyPr>
          <a:lstStyle/>
          <a:p>
            <a:pPr marL="0" indent="0" algn="just">
              <a:buNone/>
            </a:pP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Scientists have created plants that glow in the dark. They are hoping to produce plants that can light up our lives. </a:t>
            </a:r>
            <a:endPar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endParaRPr>
          </a:p>
          <a:p>
            <a:pPr marL="0" indent="0" algn="just">
              <a:buNone/>
            </a:pP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The </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scientists are from the Massachusetts Institute of Technology in the USA. They hope their discovery could lead to plant lights replacing electric lights. One day, even light that trees produce could replace street lights. Professor Michael </a:t>
            </a:r>
            <a:r>
              <a:rPr lang="en-US" altLang="ko-KR" dirty="0" err="1">
                <a:solidFill>
                  <a:schemeClr val="tx1">
                    <a:lumMod val="50000"/>
                    <a:lumOff val="50000"/>
                  </a:schemeClr>
                </a:solidFill>
                <a:latin typeface="Times New Roman" panose="02020603050405020304" pitchFamily="18" charset="0"/>
                <a:cs typeface="Times New Roman" panose="02020603050405020304" pitchFamily="18" charset="0"/>
              </a:rPr>
              <a:t>Strano</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 lead author of the research, explained that his team wants to create sustainable light sources and help the environment. He said: </a:t>
            </a: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“The </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vision is to make a plant that will function as a desk lamp - a lamp that you don't have to plug in. The light is ultimately powered by the energy metabolism of the plant itself</a:t>
            </a: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a:t>
            </a:r>
          </a:p>
          <a:p>
            <a:pPr marL="0" indent="0" algn="just">
              <a:buNone/>
            </a:pP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The </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researchers got the idea for their lighting plants from fireflies. They looked at the substance in fireflies that makes them glow. They created nanoparticles that contain the substance. They then put the nanoparticles into plant leaves to make them glow.</a:t>
            </a:r>
            <a:r>
              <a:rPr lang="en-US" altLang="ko-KR" dirty="0">
                <a:latin typeface="Times New Roman" panose="02020603050405020304" pitchFamily="18" charset="0"/>
                <a:cs typeface="Times New Roman" panose="02020603050405020304" pitchFamily="18" charset="0"/>
              </a:rPr>
              <a:t> </a:t>
            </a:r>
            <a:endParaRPr lang="en-US" altLang="ko-KR" dirty="0" smtClean="0">
              <a:latin typeface="Times New Roman" panose="02020603050405020304" pitchFamily="18" charset="0"/>
              <a:cs typeface="Times New Roman" panose="02020603050405020304" pitchFamily="18" charset="0"/>
            </a:endParaRPr>
          </a:p>
          <a:p>
            <a:pPr marL="0" indent="0" algn="just">
              <a:buNone/>
            </a:pPr>
            <a:r>
              <a:rPr lang="en-US" altLang="ko-KR" sz="2400" b="1" dirty="0" smtClean="0">
                <a:latin typeface="Times New Roman" panose="02020603050405020304" pitchFamily="18" charset="0"/>
                <a:cs typeface="Times New Roman" panose="02020603050405020304" pitchFamily="18" charset="0"/>
              </a:rPr>
              <a:t>The </a:t>
            </a:r>
            <a:r>
              <a:rPr lang="en-US" altLang="ko-KR" sz="2400" b="1" dirty="0">
                <a:latin typeface="Times New Roman" panose="02020603050405020304" pitchFamily="18" charset="0"/>
                <a:cs typeface="Times New Roman" panose="02020603050405020304" pitchFamily="18" charset="0"/>
              </a:rPr>
              <a:t>scientists were able to make plants that glowed </a:t>
            </a:r>
            <a:r>
              <a:rPr lang="en-US" altLang="ko-KR" sz="2400" b="1" u="sng" dirty="0">
                <a:latin typeface="Times New Roman" panose="02020603050405020304" pitchFamily="18" charset="0"/>
                <a:cs typeface="Times New Roman" panose="02020603050405020304" pitchFamily="18" charset="0"/>
              </a:rPr>
              <a:t>for nearly four hours.</a:t>
            </a:r>
            <a:r>
              <a:rPr lang="en-US" altLang="ko-KR" sz="2400" dirty="0">
                <a:latin typeface="Times New Roman" panose="02020603050405020304" pitchFamily="18" charset="0"/>
                <a:cs typeface="Times New Roman" panose="02020603050405020304" pitchFamily="18" charset="0"/>
              </a:rPr>
              <a:t> </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The research team has tested the substance on salad leaves, including spinach and watercress. Professor </a:t>
            </a:r>
            <a:r>
              <a:rPr lang="en-US" altLang="ko-KR" dirty="0" err="1">
                <a:solidFill>
                  <a:schemeClr val="tx1">
                    <a:lumMod val="50000"/>
                    <a:lumOff val="50000"/>
                  </a:schemeClr>
                </a:solidFill>
                <a:latin typeface="Times New Roman" panose="02020603050405020304" pitchFamily="18" charset="0"/>
                <a:cs typeface="Times New Roman" panose="02020603050405020304" pitchFamily="18" charset="0"/>
              </a:rPr>
              <a:t>Strano</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 said: </a:t>
            </a: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“Our </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target is to perform one treatment, when the plant is a seedling or a mature plant, and have it last for the lifetime of the plant</a:t>
            </a: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 </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He thinks plant lights will be a part of our life in the future. He said: </a:t>
            </a: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“We </a:t>
            </a:r>
            <a:r>
              <a:rPr lang="en-US" altLang="ko-KR" dirty="0">
                <a:solidFill>
                  <a:schemeClr val="tx1">
                    <a:lumMod val="50000"/>
                    <a:lumOff val="50000"/>
                  </a:schemeClr>
                </a:solidFill>
                <a:latin typeface="Times New Roman" panose="02020603050405020304" pitchFamily="18" charset="0"/>
                <a:cs typeface="Times New Roman" panose="02020603050405020304" pitchFamily="18" charset="0"/>
              </a:rPr>
              <a:t>think this is an idea whose time has come</a:t>
            </a:r>
            <a:r>
              <a:rPr lang="en-US" altLang="ko-KR" dirty="0" smtClean="0">
                <a:solidFill>
                  <a:schemeClr val="tx1">
                    <a:lumMod val="50000"/>
                    <a:lumOff val="50000"/>
                  </a:schemeClr>
                </a:solidFill>
                <a:latin typeface="Times New Roman" panose="02020603050405020304" pitchFamily="18" charset="0"/>
                <a:cs typeface="Times New Roman" panose="02020603050405020304" pitchFamily="18" charset="0"/>
              </a:rPr>
              <a:t>.”</a:t>
            </a:r>
            <a:endParaRPr lang="en-US" altLang="ko-KR" dirty="0">
              <a:solidFill>
                <a:schemeClr val="tx1">
                  <a:lumMod val="50000"/>
                  <a:lumOff val="50000"/>
                </a:schemeClr>
              </a:solidFill>
              <a:latin typeface="Times New Roman" panose="02020603050405020304" pitchFamily="18" charset="0"/>
              <a:cs typeface="Times New Roman" panose="02020603050405020304" pitchFamily="18" charset="0"/>
            </a:endParaRPr>
          </a:p>
          <a:p>
            <a:pPr algn="just"/>
            <a:endParaRPr lang="ko-KR"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551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rgbClr val="00B050"/>
                </a:solidFill>
                <a:latin typeface="Britannic Bold" panose="020B0903060703020204" pitchFamily="34" charset="0"/>
              </a:rPr>
              <a:t>The plants glowed </a:t>
            </a:r>
            <a:r>
              <a:rPr lang="en-US" altLang="ko-KR" u="sng" dirty="0" smtClean="0">
                <a:solidFill>
                  <a:srgbClr val="00B050"/>
                </a:solidFill>
                <a:latin typeface="Britannic Bold" panose="020B0903060703020204" pitchFamily="34" charset="0"/>
              </a:rPr>
              <a:t>for</a:t>
            </a:r>
            <a:r>
              <a:rPr lang="en-US" altLang="ko-KR" dirty="0" smtClean="0">
                <a:solidFill>
                  <a:srgbClr val="00B050"/>
                </a:solidFill>
                <a:latin typeface="Britannic Bold" panose="020B0903060703020204" pitchFamily="34" charset="0"/>
              </a:rPr>
              <a:t> nearly four hours.</a:t>
            </a:r>
            <a:endParaRPr lang="ko-KR" altLang="en-US" dirty="0">
              <a:solidFill>
                <a:srgbClr val="00B050"/>
              </a:solidFill>
              <a:latin typeface="Britannic Bold" panose="020B0903060703020204" pitchFamily="34" charset="0"/>
            </a:endParaRPr>
          </a:p>
        </p:txBody>
      </p:sp>
      <p:sp>
        <p:nvSpPr>
          <p:cNvPr id="3" name="내용 개체 틀 2"/>
          <p:cNvSpPr>
            <a:spLocks noGrp="1"/>
          </p:cNvSpPr>
          <p:nvPr>
            <p:ph idx="1"/>
          </p:nvPr>
        </p:nvSpPr>
        <p:spPr>
          <a:xfrm>
            <a:off x="677334" y="2617790"/>
            <a:ext cx="8596668" cy="1347542"/>
          </a:xfrm>
        </p:spPr>
        <p:txBody>
          <a:bodyPr>
            <a:normAutofit/>
          </a:bodyPr>
          <a:lstStyle/>
          <a:p>
            <a:pPr marL="0" indent="0" algn="ctr">
              <a:buNone/>
            </a:pPr>
            <a:r>
              <a:rPr lang="en-US" altLang="ko-KR" sz="8000" dirty="0" smtClean="0">
                <a:latin typeface="Britannic Bold" panose="020B0903060703020204" pitchFamily="34" charset="0"/>
              </a:rPr>
              <a:t>For VS Since</a:t>
            </a:r>
            <a:endParaRPr lang="ko-KR" altLang="en-US" sz="8000" dirty="0">
              <a:latin typeface="Britannic Bold" panose="020B0903060703020204" pitchFamily="34" charset="0"/>
            </a:endParaRPr>
          </a:p>
        </p:txBody>
      </p:sp>
    </p:spTree>
    <p:extLst>
      <p:ext uri="{BB962C8B-B14F-4D97-AF65-F5344CB8AC3E}">
        <p14:creationId xmlns:p14="http://schemas.microsoft.com/office/powerpoint/2010/main" val="2425835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내용 개체 틀 5"/>
          <p:cNvGraphicFramePr>
            <a:graphicFrameLocks noGrp="1"/>
          </p:cNvGraphicFramePr>
          <p:nvPr>
            <p:ph idx="1"/>
            <p:extLst>
              <p:ext uri="{D42A27DB-BD31-4B8C-83A1-F6EECF244321}">
                <p14:modId xmlns:p14="http://schemas.microsoft.com/office/powerpoint/2010/main" val="216960530"/>
              </p:ext>
            </p:extLst>
          </p:nvPr>
        </p:nvGraphicFramePr>
        <p:xfrm>
          <a:off x="448405" y="2160588"/>
          <a:ext cx="11347354" cy="2516193"/>
        </p:xfrm>
        <a:graphic>
          <a:graphicData uri="http://schemas.openxmlformats.org/drawingml/2006/table">
            <a:tbl>
              <a:tblPr firstRow="1" bandRow="1">
                <a:tableStyleId>{5C22544A-7EE6-4342-B048-85BDC9FD1C3A}</a:tableStyleId>
              </a:tblPr>
              <a:tblGrid>
                <a:gridCol w="5673677">
                  <a:extLst>
                    <a:ext uri="{9D8B030D-6E8A-4147-A177-3AD203B41FA5}">
                      <a16:colId xmlns:a16="http://schemas.microsoft.com/office/drawing/2014/main" xmlns="" val="3818691719"/>
                    </a:ext>
                  </a:extLst>
                </a:gridCol>
                <a:gridCol w="5673677">
                  <a:extLst>
                    <a:ext uri="{9D8B030D-6E8A-4147-A177-3AD203B41FA5}">
                      <a16:colId xmlns:a16="http://schemas.microsoft.com/office/drawing/2014/main" xmlns="" val="642171380"/>
                    </a:ext>
                  </a:extLst>
                </a:gridCol>
              </a:tblGrid>
              <a:tr h="605051">
                <a:tc>
                  <a:txBody>
                    <a:bodyPr/>
                    <a:lstStyle/>
                    <a:p>
                      <a:pPr algn="ctr" latinLnBrk="1"/>
                      <a:r>
                        <a:rPr lang="en-US" altLang="ko-KR" sz="4000" b="0" dirty="0" smtClean="0">
                          <a:latin typeface="Britannic Bold" panose="020B0903060703020204" pitchFamily="34" charset="0"/>
                        </a:rPr>
                        <a:t>For</a:t>
                      </a:r>
                      <a:endParaRPr lang="ko-KR" altLang="en-US" sz="4000" b="0" dirty="0">
                        <a:latin typeface="Britannic Bold" panose="020B0903060703020204" pitchFamily="34" charset="0"/>
                      </a:endParaRPr>
                    </a:p>
                  </a:txBody>
                  <a:tcPr anchor="ctr"/>
                </a:tc>
                <a:tc>
                  <a:txBody>
                    <a:bodyPr/>
                    <a:lstStyle/>
                    <a:p>
                      <a:pPr algn="ctr" latinLnBrk="1"/>
                      <a:r>
                        <a:rPr lang="en-US" altLang="ko-KR" sz="4000" b="0" dirty="0" smtClean="0">
                          <a:latin typeface="Britannic Bold" panose="020B0903060703020204" pitchFamily="34" charset="0"/>
                        </a:rPr>
                        <a:t>Since</a:t>
                      </a:r>
                      <a:endParaRPr lang="ko-KR" altLang="en-US" sz="4000" b="0" dirty="0">
                        <a:latin typeface="Britannic Bold" panose="020B0903060703020204" pitchFamily="34" charset="0"/>
                      </a:endParaRPr>
                    </a:p>
                  </a:txBody>
                  <a:tcPr anchor="ctr"/>
                </a:tc>
                <a:extLst>
                  <a:ext uri="{0D108BD9-81ED-4DB2-BD59-A6C34878D82A}">
                    <a16:rowId xmlns:a16="http://schemas.microsoft.com/office/drawing/2014/main" xmlns="" val="21922380"/>
                  </a:ext>
                </a:extLst>
              </a:tr>
              <a:tr h="605051">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I’ve been waiting </a:t>
                      </a:r>
                      <a:r>
                        <a:rPr lang="en-US" altLang="ko-KR" sz="2400" b="1" kern="1200" dirty="0" smtClean="0">
                          <a:solidFill>
                            <a:schemeClr val="dk1"/>
                          </a:solidFill>
                          <a:effectLst/>
                          <a:latin typeface="Times New Roman" panose="02020603050405020304" pitchFamily="18" charset="0"/>
                          <a:ea typeface="+mn-ea"/>
                          <a:cs typeface="Times New Roman" panose="02020603050405020304" pitchFamily="18" charset="0"/>
                        </a:rPr>
                        <a:t>for</a:t>
                      </a: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 two hours.</a:t>
                      </a:r>
                      <a:endParaRPr lang="ko-KR" altLang="ko-KR" sz="24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I’ve been waiting </a:t>
                      </a:r>
                      <a:r>
                        <a:rPr lang="en-US" altLang="ko-KR" sz="2400" b="1" kern="1200" dirty="0" smtClean="0">
                          <a:solidFill>
                            <a:schemeClr val="dk1"/>
                          </a:solidFill>
                          <a:effectLst/>
                          <a:latin typeface="Times New Roman" panose="02020603050405020304" pitchFamily="18" charset="0"/>
                          <a:ea typeface="+mn-ea"/>
                          <a:cs typeface="Times New Roman" panose="02020603050405020304" pitchFamily="18" charset="0"/>
                        </a:rPr>
                        <a:t>since</a:t>
                      </a: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 8:00.</a:t>
                      </a:r>
                      <a:endParaRPr lang="ko-KR" altLang="ko-KR" sz="24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extLst>
                  <a:ext uri="{0D108BD9-81ED-4DB2-BD59-A6C34878D82A}">
                    <a16:rowId xmlns:a16="http://schemas.microsoft.com/office/drawing/2014/main" xmlns="" val="1235227537"/>
                  </a:ext>
                </a:extLst>
              </a:tr>
              <a:tr h="605051">
                <a:tc>
                  <a:txBody>
                    <a:bodyPr/>
                    <a:lstStyle/>
                    <a:p>
                      <a:pPr latinLnBrk="1"/>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Kelly has been working here </a:t>
                      </a:r>
                      <a:r>
                        <a:rPr lang="en-US" altLang="ko-KR" sz="2400" b="1" kern="1200" dirty="0" smtClean="0">
                          <a:solidFill>
                            <a:schemeClr val="dk1"/>
                          </a:solidFill>
                          <a:effectLst/>
                          <a:latin typeface="Times New Roman" panose="02020603050405020304" pitchFamily="18" charset="0"/>
                          <a:ea typeface="+mn-ea"/>
                          <a:cs typeface="Times New Roman" panose="02020603050405020304" pitchFamily="18" charset="0"/>
                        </a:rPr>
                        <a:t>for</a:t>
                      </a: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 six months.</a:t>
                      </a:r>
                      <a:endParaRPr lang="ko-KR" altLang="en-US" sz="2400" dirty="0">
                        <a:latin typeface="Times New Roman" panose="02020603050405020304" pitchFamily="18" charset="0"/>
                        <a:cs typeface="Times New Roman" panose="02020603050405020304" pitchFamily="18" charset="0"/>
                      </a:endParaRPr>
                    </a:p>
                  </a:txBody>
                  <a:tcPr anchor="ctr"/>
                </a:tc>
                <a:tc>
                  <a:txBody>
                    <a:bodyPr/>
                    <a:lstStyle/>
                    <a:p>
                      <a:pPr latinLnBrk="1"/>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Kelly has been working here </a:t>
                      </a:r>
                      <a:r>
                        <a:rPr lang="en-US" altLang="ko-KR" sz="2400" b="1" kern="1200" dirty="0" smtClean="0">
                          <a:solidFill>
                            <a:schemeClr val="dk1"/>
                          </a:solidFill>
                          <a:effectLst/>
                          <a:latin typeface="Times New Roman" panose="02020603050405020304" pitchFamily="18" charset="0"/>
                          <a:ea typeface="+mn-ea"/>
                          <a:cs typeface="Times New Roman" panose="02020603050405020304" pitchFamily="18" charset="0"/>
                        </a:rPr>
                        <a:t>since</a:t>
                      </a: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 April.</a:t>
                      </a:r>
                      <a:endParaRPr lang="ko-KR" altLang="en-US"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2051701044"/>
                  </a:ext>
                </a:extLst>
              </a:tr>
              <a:tr h="605051">
                <a:tc>
                  <a:txBody>
                    <a:bodyPr/>
                    <a:lstStyle/>
                    <a:p>
                      <a:pPr marL="0" marR="0" indent="0" algn="l" defTabSz="457200" rtl="0" eaLnBrk="1" fontAlgn="auto" latinLnBrk="1" hangingPunct="1">
                        <a:lnSpc>
                          <a:spcPct val="100000"/>
                        </a:lnSpc>
                        <a:spcBef>
                          <a:spcPts val="0"/>
                        </a:spcBef>
                        <a:spcAft>
                          <a:spcPts val="0"/>
                        </a:spcAft>
                        <a:buClrTx/>
                        <a:buSzTx/>
                        <a:buFontTx/>
                        <a:buNone/>
                        <a:tabLst/>
                        <a:defRPr/>
                      </a:pP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I haven’t seen Tom </a:t>
                      </a:r>
                      <a:r>
                        <a:rPr lang="en-US" altLang="ko-KR" sz="2400" b="1" kern="1200" dirty="0" smtClean="0">
                          <a:solidFill>
                            <a:schemeClr val="dk1"/>
                          </a:solidFill>
                          <a:effectLst/>
                          <a:latin typeface="Times New Roman" panose="02020603050405020304" pitchFamily="18" charset="0"/>
                          <a:ea typeface="+mn-ea"/>
                          <a:cs typeface="Times New Roman" panose="02020603050405020304" pitchFamily="18" charset="0"/>
                        </a:rPr>
                        <a:t>for</a:t>
                      </a: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 three days.</a:t>
                      </a:r>
                      <a:endParaRPr lang="ko-KR" altLang="ko-KR" sz="24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c>
                  <a:txBody>
                    <a:bodyPr/>
                    <a:lstStyle/>
                    <a:p>
                      <a:pPr latinLnBrk="1"/>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I haven’t seen Tom </a:t>
                      </a:r>
                      <a:r>
                        <a:rPr lang="en-US" altLang="ko-KR" sz="2400" b="1" kern="1200" dirty="0" smtClean="0">
                          <a:solidFill>
                            <a:schemeClr val="dk1"/>
                          </a:solidFill>
                          <a:effectLst/>
                          <a:latin typeface="Times New Roman" panose="02020603050405020304" pitchFamily="18" charset="0"/>
                          <a:ea typeface="+mn-ea"/>
                          <a:cs typeface="Times New Roman" panose="02020603050405020304" pitchFamily="18" charset="0"/>
                        </a:rPr>
                        <a:t>since</a:t>
                      </a:r>
                      <a:r>
                        <a:rPr lang="en-US" altLang="ko-KR" sz="2400" kern="1200" dirty="0" smtClean="0">
                          <a:solidFill>
                            <a:schemeClr val="dk1"/>
                          </a:solidFill>
                          <a:effectLst/>
                          <a:latin typeface="Times New Roman" panose="02020603050405020304" pitchFamily="18" charset="0"/>
                          <a:ea typeface="+mn-ea"/>
                          <a:cs typeface="Times New Roman" panose="02020603050405020304" pitchFamily="18" charset="0"/>
                        </a:rPr>
                        <a:t> Monday.</a:t>
                      </a:r>
                      <a:endParaRPr lang="ko-KR" altLang="en-US" sz="24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241973013"/>
                  </a:ext>
                </a:extLst>
              </a:tr>
            </a:tbl>
          </a:graphicData>
        </a:graphic>
      </p:graphicFrame>
      <p:sp>
        <p:nvSpPr>
          <p:cNvPr id="3" name="제목 2"/>
          <p:cNvSpPr>
            <a:spLocks noGrp="1"/>
          </p:cNvSpPr>
          <p:nvPr>
            <p:ph type="title"/>
          </p:nvPr>
        </p:nvSpPr>
        <p:spPr/>
        <p:txBody>
          <a:bodyPr/>
          <a:lstStyle/>
          <a:p>
            <a:pPr algn="ctr"/>
            <a:r>
              <a:rPr lang="en-US" altLang="ko-KR" b="1" dirty="0">
                <a:solidFill>
                  <a:srgbClr val="00B050"/>
                </a:solidFill>
                <a:latin typeface="Britannic Bold" panose="020B0903060703020204" pitchFamily="34" charset="0"/>
              </a:rPr>
              <a:t>For VS Since</a:t>
            </a:r>
            <a:endParaRPr lang="ko-KR" altLang="en-US" dirty="0"/>
          </a:p>
        </p:txBody>
      </p:sp>
    </p:spTree>
    <p:extLst>
      <p:ext uri="{BB962C8B-B14F-4D97-AF65-F5344CB8AC3E}">
        <p14:creationId xmlns:p14="http://schemas.microsoft.com/office/powerpoint/2010/main" val="1495340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b="1" dirty="0">
                <a:solidFill>
                  <a:srgbClr val="00B050"/>
                </a:solidFill>
                <a:latin typeface="Britannic Bold" panose="020B0903060703020204" pitchFamily="34" charset="0"/>
              </a:rPr>
              <a:t>For VS </a:t>
            </a:r>
            <a:r>
              <a:rPr lang="en-US" altLang="ko-KR" b="1" dirty="0" smtClean="0">
                <a:solidFill>
                  <a:srgbClr val="00B050"/>
                </a:solidFill>
                <a:latin typeface="Britannic Bold" panose="020B0903060703020204" pitchFamily="34" charset="0"/>
              </a:rPr>
              <a:t>Since</a:t>
            </a:r>
            <a:endParaRPr lang="ko-KR" altLang="en-US" b="1" dirty="0">
              <a:solidFill>
                <a:srgbClr val="00B050"/>
              </a:solidFill>
              <a:latin typeface="Britannic Bold" panose="020B0903060703020204" pitchFamily="34" charset="0"/>
            </a:endParaRPr>
          </a:p>
        </p:txBody>
      </p:sp>
      <p:graphicFrame>
        <p:nvGraphicFramePr>
          <p:cNvPr id="6" name="내용 개체 틀 5"/>
          <p:cNvGraphicFramePr>
            <a:graphicFrameLocks noGrp="1"/>
          </p:cNvGraphicFramePr>
          <p:nvPr>
            <p:ph idx="1"/>
            <p:extLst>
              <p:ext uri="{D42A27DB-BD31-4B8C-83A1-F6EECF244321}">
                <p14:modId xmlns:p14="http://schemas.microsoft.com/office/powerpoint/2010/main" val="3968956992"/>
              </p:ext>
            </p:extLst>
          </p:nvPr>
        </p:nvGraphicFramePr>
        <p:xfrm>
          <a:off x="448407" y="2160589"/>
          <a:ext cx="9196754" cy="3846102"/>
        </p:xfrm>
        <a:graphic>
          <a:graphicData uri="http://schemas.openxmlformats.org/drawingml/2006/table">
            <a:tbl>
              <a:tblPr firstRow="1" bandRow="1">
                <a:tableStyleId>{5C22544A-7EE6-4342-B048-85BDC9FD1C3A}</a:tableStyleId>
              </a:tblPr>
              <a:tblGrid>
                <a:gridCol w="1532792">
                  <a:extLst>
                    <a:ext uri="{9D8B030D-6E8A-4147-A177-3AD203B41FA5}">
                      <a16:colId xmlns:a16="http://schemas.microsoft.com/office/drawing/2014/main" xmlns="" val="3818691719"/>
                    </a:ext>
                  </a:extLst>
                </a:gridCol>
                <a:gridCol w="1532793">
                  <a:extLst>
                    <a:ext uri="{9D8B030D-6E8A-4147-A177-3AD203B41FA5}">
                      <a16:colId xmlns:a16="http://schemas.microsoft.com/office/drawing/2014/main" xmlns="" val="2340959317"/>
                    </a:ext>
                  </a:extLst>
                </a:gridCol>
                <a:gridCol w="1532792">
                  <a:extLst>
                    <a:ext uri="{9D8B030D-6E8A-4147-A177-3AD203B41FA5}">
                      <a16:colId xmlns:a16="http://schemas.microsoft.com/office/drawing/2014/main" xmlns="" val="3762482537"/>
                    </a:ext>
                  </a:extLst>
                </a:gridCol>
                <a:gridCol w="1532792">
                  <a:extLst>
                    <a:ext uri="{9D8B030D-6E8A-4147-A177-3AD203B41FA5}">
                      <a16:colId xmlns:a16="http://schemas.microsoft.com/office/drawing/2014/main" xmlns="" val="642171380"/>
                    </a:ext>
                  </a:extLst>
                </a:gridCol>
                <a:gridCol w="1532793">
                  <a:extLst>
                    <a:ext uri="{9D8B030D-6E8A-4147-A177-3AD203B41FA5}">
                      <a16:colId xmlns:a16="http://schemas.microsoft.com/office/drawing/2014/main" xmlns="" val="1125782626"/>
                    </a:ext>
                  </a:extLst>
                </a:gridCol>
                <a:gridCol w="1532792">
                  <a:extLst>
                    <a:ext uri="{9D8B030D-6E8A-4147-A177-3AD203B41FA5}">
                      <a16:colId xmlns:a16="http://schemas.microsoft.com/office/drawing/2014/main" xmlns="" val="3973299009"/>
                    </a:ext>
                  </a:extLst>
                </a:gridCol>
              </a:tblGrid>
              <a:tr h="689262">
                <a:tc gridSpan="3">
                  <a:txBody>
                    <a:bodyPr/>
                    <a:lstStyle/>
                    <a:p>
                      <a:pPr algn="ctr" latinLnBrk="1"/>
                      <a:r>
                        <a:rPr lang="en-US" altLang="ko-KR" sz="4000" b="0" dirty="0" smtClean="0">
                          <a:latin typeface="Britannic Bold" panose="020B0903060703020204" pitchFamily="34" charset="0"/>
                        </a:rPr>
                        <a:t>For</a:t>
                      </a:r>
                      <a:endParaRPr lang="ko-KR" altLang="en-US" sz="4000" b="0" dirty="0">
                        <a:latin typeface="Britannic Bold" panose="020B0903060703020204" pitchFamily="34" charset="0"/>
                      </a:endParaRPr>
                    </a:p>
                  </a:txBody>
                  <a:tcPr anchor="ct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latinLnBrk="1"/>
                      <a:r>
                        <a:rPr lang="en-US" altLang="ko-KR" sz="4000" b="0" dirty="0" smtClean="0">
                          <a:latin typeface="Britannic Bold" panose="020B0903060703020204" pitchFamily="34" charset="0"/>
                        </a:rPr>
                        <a:t>Since</a:t>
                      </a:r>
                      <a:endParaRPr lang="ko-KR" altLang="en-US" sz="4000" b="0" dirty="0">
                        <a:latin typeface="Britannic Bold" panose="020B0903060703020204" pitchFamily="34" charset="0"/>
                      </a:endParaRPr>
                    </a:p>
                  </a:txBody>
                  <a:tcPr anchor="ct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21922380"/>
                  </a:ext>
                </a:extLst>
              </a:tr>
              <a:tr h="432561">
                <a:tc gridSpan="3">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2800" kern="1200" dirty="0" smtClean="0">
                          <a:solidFill>
                            <a:schemeClr val="dk1"/>
                          </a:solidFill>
                          <a:effectLst/>
                          <a:latin typeface="Times New Roman" panose="02020603050405020304" pitchFamily="18" charset="0"/>
                          <a:ea typeface="+mn-ea"/>
                          <a:cs typeface="Times New Roman" panose="02020603050405020304" pitchFamily="18" charset="0"/>
                        </a:rPr>
                        <a:t>For + </a:t>
                      </a:r>
                      <a:r>
                        <a:rPr lang="en-US" altLang="ko-KR" sz="2800" b="1" kern="1200" dirty="0" smtClean="0">
                          <a:solidFill>
                            <a:schemeClr val="dk1"/>
                          </a:solidFill>
                          <a:effectLst/>
                          <a:latin typeface="Times New Roman" panose="02020603050405020304" pitchFamily="18" charset="0"/>
                          <a:ea typeface="+mn-ea"/>
                          <a:cs typeface="Times New Roman" panose="02020603050405020304" pitchFamily="18" charset="0"/>
                        </a:rPr>
                        <a:t>a period of time</a:t>
                      </a:r>
                      <a:endParaRPr lang="ko-KR" altLang="ko-KR" sz="2800" b="1"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2800" kern="1200" dirty="0" smtClean="0">
                          <a:solidFill>
                            <a:schemeClr val="dk1"/>
                          </a:solidFill>
                          <a:effectLst/>
                          <a:latin typeface="Times New Roman" panose="02020603050405020304" pitchFamily="18" charset="0"/>
                          <a:ea typeface="+mn-ea"/>
                          <a:cs typeface="Times New Roman" panose="02020603050405020304" pitchFamily="18" charset="0"/>
                        </a:rPr>
                        <a:t>Since + </a:t>
                      </a:r>
                      <a:r>
                        <a:rPr lang="en-US" altLang="ko-KR" sz="2800" b="1" kern="1200" dirty="0" smtClean="0">
                          <a:solidFill>
                            <a:schemeClr val="dk1"/>
                          </a:solidFill>
                          <a:effectLst/>
                          <a:latin typeface="Times New Roman" panose="02020603050405020304" pitchFamily="18" charset="0"/>
                          <a:ea typeface="+mn-ea"/>
                          <a:cs typeface="Times New Roman" panose="02020603050405020304" pitchFamily="18" charset="0"/>
                        </a:rPr>
                        <a:t>the start</a:t>
                      </a:r>
                      <a:r>
                        <a:rPr lang="en-US" altLang="ko-KR" sz="2800" b="1" kern="1200" baseline="0" dirty="0" smtClean="0">
                          <a:solidFill>
                            <a:schemeClr val="dk1"/>
                          </a:solidFill>
                          <a:effectLst/>
                          <a:latin typeface="Times New Roman" panose="02020603050405020304" pitchFamily="18" charset="0"/>
                          <a:ea typeface="+mn-ea"/>
                          <a:cs typeface="Times New Roman" panose="02020603050405020304" pitchFamily="18" charset="0"/>
                        </a:rPr>
                        <a:t> of a period</a:t>
                      </a:r>
                      <a:endParaRPr lang="ko-KR" altLang="ko-KR" sz="2800" b="1"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235227537"/>
                  </a:ext>
                </a:extLst>
              </a:tr>
              <a:tr h="359615">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two</a:t>
                      </a:r>
                      <a:r>
                        <a:rPr lang="en-US" altLang="ko-KR" sz="200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hours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a long time</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a week</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8:00</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April</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lunchtime</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2051701044"/>
                  </a:ext>
                </a:extLst>
              </a:tr>
              <a:tr h="359615">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20 minutes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six</a:t>
                      </a:r>
                      <a:r>
                        <a:rPr lang="en-US" altLang="ko-KR" sz="200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months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ages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Monday</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1986</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we arrived</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4294035406"/>
                  </a:ext>
                </a:extLst>
              </a:tr>
              <a:tr h="359615">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five</a:t>
                      </a:r>
                      <a:r>
                        <a:rPr lang="en-US" altLang="ko-KR" sz="2000" baseline="0" dirty="0" smtClean="0">
                          <a:solidFill>
                            <a:schemeClr val="tx1">
                              <a:lumMod val="75000"/>
                              <a:lumOff val="25000"/>
                            </a:schemeClr>
                          </a:solidFill>
                          <a:latin typeface="Times New Roman" panose="02020603050405020304" pitchFamily="18" charset="0"/>
                          <a:cs typeface="Times New Roman" panose="02020603050405020304" pitchFamily="18" charset="0"/>
                        </a:rPr>
                        <a:t> days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50 years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years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May 12</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Christmas</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tc>
                  <a:txBody>
                    <a:bodyPr/>
                    <a:lstStyle/>
                    <a:p>
                      <a:pPr algn="ctr" latinLnBrk="1"/>
                      <a:r>
                        <a:rPr lang="en-US" altLang="ko-KR" sz="2000" dirty="0" smtClean="0">
                          <a:solidFill>
                            <a:schemeClr val="tx1">
                              <a:lumMod val="75000"/>
                              <a:lumOff val="25000"/>
                            </a:schemeClr>
                          </a:solidFill>
                          <a:latin typeface="Times New Roman" panose="02020603050405020304" pitchFamily="18" charset="0"/>
                          <a:cs typeface="Times New Roman" panose="02020603050405020304" pitchFamily="18" charset="0"/>
                        </a:rPr>
                        <a:t>yesterday</a:t>
                      </a:r>
                      <a:endParaRPr lang="ko-KR" altLang="en-US" sz="2000" dirty="0">
                        <a:solidFill>
                          <a:schemeClr val="tx1">
                            <a:lumMod val="75000"/>
                            <a:lumOff val="25000"/>
                          </a:schemeClr>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xmlns="" val="1874951785"/>
                  </a:ext>
                </a:extLst>
              </a:tr>
              <a:tr h="1438182">
                <a:tc gridSpan="3">
                  <a:txBody>
                    <a:bodyPr/>
                    <a:lstStyle/>
                    <a:p>
                      <a:pPr marL="0" marR="0" indent="0" algn="ctr" defTabSz="457200" rtl="0" eaLnBrk="1" fontAlgn="auto" latinLnBrk="1" hangingPunct="1">
                        <a:lnSpc>
                          <a:spcPct val="100000"/>
                        </a:lnSpc>
                        <a:spcBef>
                          <a:spcPts val="0"/>
                        </a:spcBef>
                        <a:spcAft>
                          <a:spcPts val="0"/>
                        </a:spcAft>
                        <a:buClrTx/>
                        <a:buSzTx/>
                        <a:buFontTx/>
                        <a:buNone/>
                        <a:tabLst/>
                        <a:defRPr/>
                      </a:pPr>
                      <a:endParaRPr lang="ko-KR" altLang="ko-KR" sz="18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c hMerge="1">
                  <a:txBody>
                    <a:bodyPr/>
                    <a:lstStyle/>
                    <a:p>
                      <a:pPr latinLnBrk="1"/>
                      <a:endParaRPr lang="ko-KR" altLang="en-US"/>
                    </a:p>
                  </a:txBody>
                  <a:tcPr/>
                </a:tc>
                <a:tc hMerge="1">
                  <a:txBody>
                    <a:bodyPr/>
                    <a:lstStyle/>
                    <a:p>
                      <a:pPr latinLnBrk="1"/>
                      <a:endParaRPr lang="ko-KR" altLang="en-US"/>
                    </a:p>
                  </a:txBody>
                  <a:tcPr/>
                </a:tc>
                <a:tc gridSpan="3">
                  <a:txBody>
                    <a:bodyPr/>
                    <a:lstStyle/>
                    <a:p>
                      <a:pPr algn="ctr" latinLnBrk="1"/>
                      <a:endParaRPr lang="en-US" altLang="ko-KR" dirty="0" smtClean="0">
                        <a:latin typeface="Times New Roman" panose="02020603050405020304" pitchFamily="18" charset="0"/>
                        <a:cs typeface="Times New Roman" panose="02020603050405020304" pitchFamily="18" charset="0"/>
                      </a:endParaRPr>
                    </a:p>
                  </a:txBody>
                  <a:tcPr anchor="ct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241973013"/>
                  </a:ext>
                </a:extLst>
              </a:tr>
            </a:tbl>
          </a:graphicData>
        </a:graphic>
      </p:graphicFrame>
      <p:sp>
        <p:nvSpPr>
          <p:cNvPr id="3" name="왼쪽/오른쪽 화살표 2"/>
          <p:cNvSpPr/>
          <p:nvPr/>
        </p:nvSpPr>
        <p:spPr>
          <a:xfrm>
            <a:off x="1688122" y="4712674"/>
            <a:ext cx="2154115" cy="94956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오른쪽 화살표 4"/>
          <p:cNvSpPr/>
          <p:nvPr/>
        </p:nvSpPr>
        <p:spPr>
          <a:xfrm>
            <a:off x="7042638" y="5024799"/>
            <a:ext cx="1336431" cy="32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타원 6"/>
          <p:cNvSpPr/>
          <p:nvPr/>
        </p:nvSpPr>
        <p:spPr>
          <a:xfrm>
            <a:off x="6277707" y="4800596"/>
            <a:ext cx="1028700" cy="7737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4056986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77334" y="609600"/>
            <a:ext cx="8596668" cy="674077"/>
          </a:xfrm>
        </p:spPr>
        <p:txBody>
          <a:bodyPr/>
          <a:lstStyle/>
          <a:p>
            <a:pPr algn="ctr"/>
            <a:r>
              <a:rPr lang="en-US" altLang="ko-KR" b="1" dirty="0">
                <a:solidFill>
                  <a:srgbClr val="00B050"/>
                </a:solidFill>
                <a:latin typeface="Britannic Bold" panose="020B0903060703020204" pitchFamily="34" charset="0"/>
              </a:rPr>
              <a:t>For VS </a:t>
            </a:r>
            <a:r>
              <a:rPr lang="en-US" altLang="ko-KR" b="1" dirty="0" smtClean="0">
                <a:solidFill>
                  <a:srgbClr val="00B050"/>
                </a:solidFill>
                <a:latin typeface="Britannic Bold" panose="020B0903060703020204" pitchFamily="34" charset="0"/>
              </a:rPr>
              <a:t>Since</a:t>
            </a:r>
            <a:endParaRPr lang="ko-KR" altLang="en-US" b="1" dirty="0">
              <a:solidFill>
                <a:srgbClr val="00B050"/>
              </a:solidFill>
              <a:latin typeface="Britannic Bold" panose="020B0903060703020204" pitchFamily="34" charset="0"/>
            </a:endParaRPr>
          </a:p>
        </p:txBody>
      </p:sp>
      <p:sp>
        <p:nvSpPr>
          <p:cNvPr id="8" name="내용 개체 틀 3"/>
          <p:cNvSpPr>
            <a:spLocks noGrp="1"/>
          </p:cNvSpPr>
          <p:nvPr>
            <p:ph idx="1"/>
          </p:nvPr>
        </p:nvSpPr>
        <p:spPr>
          <a:xfrm>
            <a:off x="677334" y="1483581"/>
            <a:ext cx="8596668" cy="3880773"/>
          </a:xfrm>
        </p:spPr>
        <p:txBody>
          <a:bodyPr>
            <a:normAutofit/>
          </a:bodyPr>
          <a:lstStyle/>
          <a:p>
            <a:pPr marL="0" indent="0" algn="ctr">
              <a:buNone/>
            </a:pPr>
            <a:r>
              <a:rPr lang="en-US" altLang="ko-KR" sz="3600" dirty="0" smtClean="0">
                <a:latin typeface="Britannic Bold" panose="020B0903060703020204" pitchFamily="34" charset="0"/>
              </a:rPr>
              <a:t>For OR Since?</a:t>
            </a:r>
          </a:p>
          <a:p>
            <a:pPr marL="0" indent="0" algn="ctr">
              <a:buNone/>
            </a:pPr>
            <a:endParaRPr lang="ko-KR" altLang="en-US" sz="3600" dirty="0">
              <a:latin typeface="Britannic Bold" panose="020B0903060703020204" pitchFamily="34" charset="0"/>
            </a:endParaRPr>
          </a:p>
        </p:txBody>
      </p:sp>
      <p:pic>
        <p:nvPicPr>
          <p:cNvPr id="9" name="그림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52" y="2284298"/>
            <a:ext cx="7240071" cy="4072540"/>
          </a:xfrm>
          <a:prstGeom prst="rect">
            <a:avLst/>
          </a:prstGeom>
        </p:spPr>
      </p:pic>
    </p:spTree>
    <p:extLst>
      <p:ext uri="{BB962C8B-B14F-4D97-AF65-F5344CB8AC3E}">
        <p14:creationId xmlns:p14="http://schemas.microsoft.com/office/powerpoint/2010/main" val="695422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a:spLocks noGrp="1"/>
          </p:cNvSpPr>
          <p:nvPr>
            <p:ph type="title"/>
          </p:nvPr>
        </p:nvSpPr>
        <p:spPr/>
        <p:txBody>
          <a:bodyPr/>
          <a:lstStyle/>
          <a:p>
            <a:pPr algn="ctr"/>
            <a:r>
              <a:rPr lang="en-US" altLang="ko-KR" b="1" dirty="0">
                <a:solidFill>
                  <a:srgbClr val="00B050"/>
                </a:solidFill>
                <a:latin typeface="Britannic Bold" panose="020B0903060703020204" pitchFamily="34" charset="0"/>
              </a:rPr>
              <a:t>For VS </a:t>
            </a:r>
            <a:r>
              <a:rPr lang="en-US" altLang="ko-KR" b="1" dirty="0" smtClean="0">
                <a:solidFill>
                  <a:srgbClr val="00B050"/>
                </a:solidFill>
                <a:latin typeface="Britannic Bold" panose="020B0903060703020204" pitchFamily="34" charset="0"/>
              </a:rPr>
              <a:t>Since</a:t>
            </a:r>
            <a:endParaRPr lang="ko-KR" altLang="en-US" b="1" dirty="0">
              <a:solidFill>
                <a:srgbClr val="00B050"/>
              </a:solidFill>
              <a:latin typeface="Britannic Bold" panose="020B0903060703020204" pitchFamily="34" charset="0"/>
            </a:endParaRPr>
          </a:p>
        </p:txBody>
      </p:sp>
      <p:graphicFrame>
        <p:nvGraphicFramePr>
          <p:cNvPr id="7" name="내용 개체 틀 6"/>
          <p:cNvGraphicFramePr>
            <a:graphicFrameLocks noGrp="1"/>
          </p:cNvGraphicFramePr>
          <p:nvPr>
            <p:ph idx="1"/>
            <p:extLst>
              <p:ext uri="{D42A27DB-BD31-4B8C-83A1-F6EECF244321}">
                <p14:modId xmlns:p14="http://schemas.microsoft.com/office/powerpoint/2010/main" val="1264154457"/>
              </p:ext>
            </p:extLst>
          </p:nvPr>
        </p:nvGraphicFramePr>
        <p:xfrm>
          <a:off x="525463" y="2053908"/>
          <a:ext cx="9981344" cy="2899092"/>
        </p:xfrm>
        <a:graphic>
          <a:graphicData uri="http://schemas.openxmlformats.org/drawingml/2006/table">
            <a:tbl>
              <a:tblPr firstRow="1" bandRow="1">
                <a:tableStyleId>{5C22544A-7EE6-4342-B048-85BDC9FD1C3A}</a:tableStyleId>
              </a:tblPr>
              <a:tblGrid>
                <a:gridCol w="1412896">
                  <a:extLst>
                    <a:ext uri="{9D8B030D-6E8A-4147-A177-3AD203B41FA5}">
                      <a16:colId xmlns:a16="http://schemas.microsoft.com/office/drawing/2014/main" xmlns="" val="20000"/>
                    </a:ext>
                  </a:extLst>
                </a:gridCol>
                <a:gridCol w="3577776">
                  <a:extLst>
                    <a:ext uri="{9D8B030D-6E8A-4147-A177-3AD203B41FA5}">
                      <a16:colId xmlns:a16="http://schemas.microsoft.com/office/drawing/2014/main" xmlns="" val="20001"/>
                    </a:ext>
                  </a:extLst>
                </a:gridCol>
                <a:gridCol w="2495336">
                  <a:extLst>
                    <a:ext uri="{9D8B030D-6E8A-4147-A177-3AD203B41FA5}">
                      <a16:colId xmlns:a16="http://schemas.microsoft.com/office/drawing/2014/main" xmlns="" val="20002"/>
                    </a:ext>
                  </a:extLst>
                </a:gridCol>
                <a:gridCol w="2495336">
                  <a:extLst>
                    <a:ext uri="{9D8B030D-6E8A-4147-A177-3AD203B41FA5}">
                      <a16:colId xmlns:a16="http://schemas.microsoft.com/office/drawing/2014/main" xmlns="" val="20003"/>
                    </a:ext>
                  </a:extLst>
                </a:gridCol>
              </a:tblGrid>
              <a:tr h="483182">
                <a:tc rowSpan="6">
                  <a:txBody>
                    <a:bodyPr/>
                    <a:lstStyle/>
                    <a:p>
                      <a:pPr algn="ctr" latinLnBrk="1"/>
                      <a:r>
                        <a:rPr lang="en-US" altLang="ko-KR" sz="2800" b="0" dirty="0" smtClean="0">
                          <a:solidFill>
                            <a:schemeClr val="tx1"/>
                          </a:solidFill>
                          <a:latin typeface="Times New Roman" panose="02020603050405020304" pitchFamily="18" charset="0"/>
                          <a:cs typeface="Times New Roman" panose="02020603050405020304" pitchFamily="18" charset="0"/>
                        </a:rPr>
                        <a:t>I</a:t>
                      </a:r>
                      <a:endParaRPr lang="ko-KR" altLang="en-US" sz="28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9CD"/>
                    </a:solidFill>
                  </a:tcPr>
                </a:tc>
                <a:tc rowSpan="3">
                  <a:txBody>
                    <a:bodyPr/>
                    <a:lstStyle/>
                    <a:p>
                      <a:pPr algn="ctr" latinLnBrk="1"/>
                      <a:r>
                        <a:rPr lang="en-US" altLang="ko-KR" sz="2800" b="0" dirty="0" smtClean="0">
                          <a:solidFill>
                            <a:schemeClr val="tx1"/>
                          </a:solidFill>
                          <a:latin typeface="Times New Roman" panose="02020603050405020304" pitchFamily="18" charset="0"/>
                          <a:cs typeface="Times New Roman" panose="02020603050405020304" pitchFamily="18" charset="0"/>
                        </a:rPr>
                        <a:t>have been</a:t>
                      </a:r>
                      <a:r>
                        <a:rPr lang="en-US" altLang="ko-KR" sz="2800" b="0" baseline="0" dirty="0" smtClean="0">
                          <a:solidFill>
                            <a:schemeClr val="tx1"/>
                          </a:solidFill>
                          <a:latin typeface="Times New Roman" panose="02020603050405020304" pitchFamily="18" charset="0"/>
                          <a:cs typeface="Times New Roman" panose="02020603050405020304" pitchFamily="18" charset="0"/>
                        </a:rPr>
                        <a:t> working</a:t>
                      </a:r>
                      <a:endParaRPr lang="ko-KR" altLang="en-US" sz="28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9CD"/>
                    </a:solidFill>
                  </a:tcPr>
                </a:tc>
                <a:tc rowSpan="3">
                  <a:txBody>
                    <a:bodyPr/>
                    <a:lstStyle/>
                    <a:p>
                      <a:pPr algn="ctr" latinLnBrk="1"/>
                      <a:r>
                        <a:rPr lang="en-US" altLang="ko-KR" sz="3600" b="1" dirty="0" smtClean="0">
                          <a:solidFill>
                            <a:schemeClr val="tx1"/>
                          </a:solidFill>
                          <a:latin typeface="Times New Roman" panose="02020603050405020304" pitchFamily="18" charset="0"/>
                          <a:cs typeface="Times New Roman" panose="02020603050405020304" pitchFamily="18" charset="0"/>
                        </a:rPr>
                        <a:t>for</a:t>
                      </a:r>
                      <a:endParaRPr lang="ko-KR" altLang="en-US" sz="36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C226"/>
                    </a:solidFill>
                  </a:tcPr>
                </a:tc>
                <a:tc>
                  <a:txBody>
                    <a:bodyPr/>
                    <a:lstStyle/>
                    <a:p>
                      <a:pPr algn="ctr" latinLnBrk="1"/>
                      <a:r>
                        <a:rPr lang="en-US" altLang="ko-KR" sz="2400" b="0" dirty="0" smtClean="0">
                          <a:solidFill>
                            <a:schemeClr val="tx1"/>
                          </a:solidFill>
                          <a:latin typeface="Times New Roman" panose="02020603050405020304" pitchFamily="18" charset="0"/>
                          <a:cs typeface="Times New Roman" panose="02020603050405020304" pitchFamily="18" charset="0"/>
                        </a:rPr>
                        <a:t>two months</a:t>
                      </a:r>
                      <a:endParaRPr lang="ko-KR" altLang="en-US" sz="2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EF4E8"/>
                    </a:solidFill>
                  </a:tcPr>
                </a:tc>
                <a:extLst>
                  <a:ext uri="{0D108BD9-81ED-4DB2-BD59-A6C34878D82A}">
                    <a16:rowId xmlns:a16="http://schemas.microsoft.com/office/drawing/2014/main" xmlns="" val="10000"/>
                  </a:ext>
                </a:extLst>
              </a:tr>
              <a:tr h="483182">
                <a:tc vMerge="1">
                  <a:txBody>
                    <a:bodyPr/>
                    <a:lstStyle/>
                    <a:p>
                      <a:pPr latinLnBrk="1"/>
                      <a:endParaRPr lang="ko-KR" altLang="en-US" dirty="0"/>
                    </a:p>
                  </a:txBody>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algn="ctr" latinLnBrk="1"/>
                      <a:r>
                        <a:rPr lang="en-US" altLang="ko-KR" sz="2400" b="0" dirty="0" smtClean="0">
                          <a:solidFill>
                            <a:schemeClr val="tx1"/>
                          </a:solidFill>
                          <a:latin typeface="Times New Roman" panose="02020603050405020304" pitchFamily="18" charset="0"/>
                          <a:cs typeface="Times New Roman" panose="02020603050405020304" pitchFamily="18" charset="0"/>
                        </a:rPr>
                        <a:t>five years</a:t>
                      </a:r>
                      <a:endParaRPr lang="ko-KR" altLang="en-US" sz="2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1"/>
                  </a:ext>
                </a:extLst>
              </a:tr>
              <a:tr h="483182">
                <a:tc vMerge="1">
                  <a:txBody>
                    <a:bodyPr/>
                    <a:lstStyle/>
                    <a:p>
                      <a:pPr latinLnBrk="1"/>
                      <a:endParaRPr lang="ko-KR" altLang="en-US" dirty="0"/>
                    </a:p>
                  </a:txBody>
                  <a:tcPr/>
                </a:tc>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ctr" latinLnBrk="1"/>
                      <a:r>
                        <a:rPr lang="en-US" altLang="ko-KR" sz="2400" b="0" dirty="0" smtClean="0">
                          <a:solidFill>
                            <a:schemeClr val="tx1"/>
                          </a:solidFill>
                          <a:latin typeface="Times New Roman" panose="02020603050405020304" pitchFamily="18" charset="0"/>
                          <a:cs typeface="Times New Roman" panose="02020603050405020304" pitchFamily="18" charset="0"/>
                        </a:rPr>
                        <a:t>a long time</a:t>
                      </a:r>
                      <a:endParaRPr lang="ko-KR" altLang="en-US" sz="2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2"/>
                  </a:ext>
                </a:extLst>
              </a:tr>
              <a:tr h="483182">
                <a:tc vMerge="1">
                  <a:txBody>
                    <a:bodyPr/>
                    <a:lstStyle/>
                    <a:p>
                      <a:pPr latinLnBrk="1"/>
                      <a:endParaRPr lang="ko-KR" altLang="en-US" dirty="0"/>
                    </a:p>
                  </a:txBody>
                  <a:tcPr/>
                </a:tc>
                <a:tc rowSpan="3">
                  <a:txBody>
                    <a:bodyPr/>
                    <a:lstStyle/>
                    <a:p>
                      <a:pPr algn="ctr" latinLnBrk="1"/>
                      <a:r>
                        <a:rPr lang="en-US" altLang="ko-KR" sz="2800" b="0" dirty="0" smtClean="0">
                          <a:solidFill>
                            <a:schemeClr val="tx1"/>
                          </a:solidFill>
                          <a:latin typeface="Times New Roman" panose="02020603050405020304" pitchFamily="18" charset="0"/>
                          <a:cs typeface="Times New Roman" panose="02020603050405020304" pitchFamily="18" charset="0"/>
                        </a:rPr>
                        <a:t>have lived in here</a:t>
                      </a:r>
                      <a:endParaRPr lang="ko-KR" altLang="en-US" sz="28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BE9CD"/>
                    </a:solidFill>
                  </a:tcPr>
                </a:tc>
                <a:tc rowSpan="3">
                  <a:txBody>
                    <a:bodyPr/>
                    <a:lstStyle/>
                    <a:p>
                      <a:pPr algn="ctr" latinLnBrk="1"/>
                      <a:r>
                        <a:rPr lang="en-US" altLang="ko-KR" sz="3600" b="1" dirty="0" smtClean="0">
                          <a:solidFill>
                            <a:schemeClr val="tx1"/>
                          </a:solidFill>
                          <a:latin typeface="Times New Roman" panose="02020603050405020304" pitchFamily="18" charset="0"/>
                          <a:cs typeface="Times New Roman" panose="02020603050405020304" pitchFamily="18" charset="0"/>
                        </a:rPr>
                        <a:t>since</a:t>
                      </a:r>
                      <a:endParaRPr lang="ko-KR" altLang="en-US" sz="3600" b="1"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0C226"/>
                    </a:solidFill>
                  </a:tcPr>
                </a:tc>
                <a:tc>
                  <a:txBody>
                    <a:bodyPr/>
                    <a:lstStyle/>
                    <a:p>
                      <a:pPr algn="ctr" latinLnBrk="1"/>
                      <a:r>
                        <a:rPr lang="en-US" altLang="ko-KR" sz="2400" b="0" dirty="0" smtClean="0">
                          <a:solidFill>
                            <a:schemeClr val="tx1"/>
                          </a:solidFill>
                          <a:latin typeface="Times New Roman" panose="02020603050405020304" pitchFamily="18" charset="0"/>
                          <a:cs typeface="Times New Roman" panose="02020603050405020304" pitchFamily="18" charset="0"/>
                        </a:rPr>
                        <a:t>Monday</a:t>
                      </a:r>
                      <a:endParaRPr lang="ko-KR" altLang="en-US" sz="2400" b="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3"/>
                  </a:ext>
                </a:extLst>
              </a:tr>
              <a:tr h="483182">
                <a:tc vMerge="1">
                  <a:txBody>
                    <a:bodyPr/>
                    <a:lstStyle/>
                    <a:p>
                      <a:pPr latinLnBrk="1"/>
                      <a:endParaRPr lang="ko-KR" altLang="en-US" dirty="0"/>
                    </a:p>
                  </a:txBody>
                  <a:tcPr/>
                </a:tc>
                <a:tc vMerge="1">
                  <a:txBody>
                    <a:bodyPr/>
                    <a:lstStyle/>
                    <a:p>
                      <a:pPr latinLnBrk="1"/>
                      <a:endParaRPr lang="ko-KR" altLang="en-US" dirty="0"/>
                    </a:p>
                  </a:txBody>
                  <a:tcPr/>
                </a:tc>
                <a:tc vMerge="1">
                  <a:txBody>
                    <a:bodyPr/>
                    <a:lstStyle/>
                    <a:p>
                      <a:pPr latinLnBrk="1"/>
                      <a:endParaRPr lang="ko-KR" altLang="en-US" dirty="0"/>
                    </a:p>
                  </a:txBody>
                  <a:tcPr/>
                </a:tc>
                <a:tc>
                  <a:txBody>
                    <a:bodyPr/>
                    <a:lstStyle/>
                    <a:p>
                      <a:pPr algn="ctr" latinLnBrk="1"/>
                      <a:r>
                        <a:rPr lang="en-US" altLang="ko-KR" sz="2400" b="0" dirty="0" smtClean="0">
                          <a:solidFill>
                            <a:schemeClr val="tx1"/>
                          </a:solidFill>
                          <a:latin typeface="Times New Roman" panose="02020603050405020304" pitchFamily="18" charset="0"/>
                          <a:cs typeface="Times New Roman" panose="02020603050405020304" pitchFamily="18" charset="0"/>
                        </a:rPr>
                        <a:t>1st,</a:t>
                      </a:r>
                      <a:r>
                        <a:rPr lang="en-US" altLang="ko-KR" sz="2400" b="0" baseline="0" dirty="0" smtClean="0">
                          <a:solidFill>
                            <a:schemeClr val="tx1"/>
                          </a:solidFill>
                          <a:latin typeface="Times New Roman" panose="02020603050405020304" pitchFamily="18" charset="0"/>
                          <a:cs typeface="Times New Roman" panose="02020603050405020304" pitchFamily="18" charset="0"/>
                        </a:rPr>
                        <a:t> January</a:t>
                      </a:r>
                      <a:endParaRPr lang="en-US" altLang="ko-KR" sz="2400" b="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4"/>
                  </a:ext>
                </a:extLst>
              </a:tr>
              <a:tr h="483182">
                <a:tc vMerge="1">
                  <a:txBody>
                    <a:bodyPr/>
                    <a:lstStyle/>
                    <a:p>
                      <a:pPr latinLnBrk="1"/>
                      <a:endParaRPr lang="ko-KR" altLang="en-US" dirty="0"/>
                    </a:p>
                  </a:txBody>
                  <a:tcPr/>
                </a:tc>
                <a:tc vMerge="1">
                  <a:txBody>
                    <a:bodyPr/>
                    <a:lstStyle/>
                    <a:p>
                      <a:pPr latinLnBrk="1"/>
                      <a:endParaRPr lang="ko-KR" altLang="en-US" dirty="0"/>
                    </a:p>
                  </a:txBody>
                  <a:tcPr/>
                </a:tc>
                <a:tc vMerge="1">
                  <a:txBody>
                    <a:bodyPr/>
                    <a:lstStyle/>
                    <a:p>
                      <a:pPr latinLnBrk="1"/>
                      <a:endParaRPr lang="ko-KR" altLang="en-US" dirty="0"/>
                    </a:p>
                  </a:txBody>
                  <a:tcPr/>
                </a:tc>
                <a:tc>
                  <a:txBody>
                    <a:bodyPr/>
                    <a:lstStyle/>
                    <a:p>
                      <a:pPr marL="0" marR="0" indent="0" algn="ctr" defTabSz="457200" rtl="0" eaLnBrk="1" fontAlgn="auto" latinLnBrk="1" hangingPunct="1">
                        <a:lnSpc>
                          <a:spcPct val="100000"/>
                        </a:lnSpc>
                        <a:spcBef>
                          <a:spcPts val="0"/>
                        </a:spcBef>
                        <a:spcAft>
                          <a:spcPts val="0"/>
                        </a:spcAft>
                        <a:buClrTx/>
                        <a:buSzTx/>
                        <a:buFontTx/>
                        <a:buNone/>
                        <a:tabLst/>
                        <a:defRPr/>
                      </a:pPr>
                      <a:r>
                        <a:rPr lang="en-US" altLang="ko-KR" sz="2400" b="0" dirty="0" smtClean="0">
                          <a:solidFill>
                            <a:schemeClr val="tx1"/>
                          </a:solidFill>
                          <a:latin typeface="Times New Roman" panose="02020603050405020304" pitchFamily="18" charset="0"/>
                          <a:cs typeface="Times New Roman" panose="02020603050405020304" pitchFamily="18" charset="0"/>
                        </a:rPr>
                        <a:t>I</a:t>
                      </a:r>
                      <a:r>
                        <a:rPr lang="en-US" altLang="ko-KR" sz="2400" b="0" baseline="0" dirty="0" smtClean="0">
                          <a:solidFill>
                            <a:schemeClr val="tx1"/>
                          </a:solidFill>
                          <a:latin typeface="Times New Roman" panose="02020603050405020304" pitchFamily="18" charset="0"/>
                          <a:cs typeface="Times New Roman" panose="02020603050405020304" pitchFamily="18" charset="0"/>
                        </a:rPr>
                        <a:t> graduated school.</a:t>
                      </a:r>
                      <a:endParaRPr lang="ko-KR" altLang="en-US" sz="2400" b="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4119700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77334" y="609600"/>
            <a:ext cx="8596668" cy="691662"/>
          </a:xfrm>
        </p:spPr>
        <p:txBody>
          <a:bodyPr/>
          <a:lstStyle/>
          <a:p>
            <a:pPr algn="ctr"/>
            <a:r>
              <a:rPr lang="en-US" altLang="ko-KR" b="1" dirty="0">
                <a:solidFill>
                  <a:srgbClr val="00B050"/>
                </a:solidFill>
                <a:latin typeface="Britannic Bold" panose="020B0903060703020204" pitchFamily="34" charset="0"/>
              </a:rPr>
              <a:t>For VS Since</a:t>
            </a:r>
            <a:endParaRPr lang="ko-KR" altLang="en-US" dirty="0"/>
          </a:p>
        </p:txBody>
      </p:sp>
      <p:sp>
        <p:nvSpPr>
          <p:cNvPr id="3" name="내용 개체 틀 2"/>
          <p:cNvSpPr>
            <a:spLocks noGrp="1"/>
          </p:cNvSpPr>
          <p:nvPr>
            <p:ph idx="1"/>
          </p:nvPr>
        </p:nvSpPr>
        <p:spPr>
          <a:xfrm>
            <a:off x="677333" y="1433146"/>
            <a:ext cx="9459443" cy="5196253"/>
          </a:xfrm>
        </p:spPr>
        <p:txBody>
          <a:bodyPr>
            <a:noAutofit/>
          </a:bodyPr>
          <a:lstStyle/>
          <a:p>
            <a:pPr marL="457200" lvl="0" indent="-457200">
              <a:buClr>
                <a:srgbClr val="00B050"/>
              </a:buClr>
              <a:buFont typeface="+mj-lt"/>
              <a:buAutoNum type="arabicPeriod"/>
            </a:pPr>
            <a:r>
              <a:rPr lang="en-US" altLang="ko-KR" sz="2400" dirty="0" smtClean="0">
                <a:latin typeface="Times New Roman" panose="02020603050405020304" pitchFamily="18" charset="0"/>
                <a:cs typeface="Times New Roman" panose="02020603050405020304" pitchFamily="18" charset="0"/>
              </a:rPr>
              <a:t>It’s </a:t>
            </a:r>
            <a:r>
              <a:rPr lang="en-US" altLang="ko-KR" sz="2400" dirty="0">
                <a:latin typeface="Times New Roman" panose="02020603050405020304" pitchFamily="18" charset="0"/>
                <a:cs typeface="Times New Roman" panose="02020603050405020304" pitchFamily="18" charset="0"/>
              </a:rPr>
              <a:t>been raining </a:t>
            </a:r>
            <a:r>
              <a:rPr lang="en-US" altLang="ko-KR" sz="2400" u="sng" dirty="0" smtClean="0">
                <a:latin typeface="Times New Roman" panose="02020603050405020304" pitchFamily="18" charset="0"/>
                <a:cs typeface="Times New Roman" panose="02020603050405020304" pitchFamily="18" charset="0"/>
              </a:rPr>
              <a:t>     </a:t>
            </a:r>
            <a:r>
              <a:rPr lang="en-US" altLang="ko-KR" sz="2400" u="sng" dirty="0" smtClean="0">
                <a:solidFill>
                  <a:srgbClr val="00B050"/>
                </a:solidFill>
                <a:latin typeface="Times New Roman" panose="02020603050405020304" pitchFamily="18" charset="0"/>
                <a:cs typeface="Times New Roman" panose="02020603050405020304" pitchFamily="18" charset="0"/>
              </a:rPr>
              <a:t>since</a:t>
            </a:r>
            <a:r>
              <a:rPr lang="en-US" altLang="ko-KR" sz="2400" u="sng" dirty="0" smtClean="0">
                <a:latin typeface="Times New Roman" panose="02020603050405020304" pitchFamily="18" charset="0"/>
                <a:cs typeface="Times New Roman" panose="02020603050405020304" pitchFamily="18" charset="0"/>
              </a:rPr>
              <a:t>    </a:t>
            </a:r>
            <a:r>
              <a:rPr lang="en-US" altLang="ko-KR" sz="2400" dirty="0">
                <a:latin typeface="Times New Roman" panose="02020603050405020304" pitchFamily="18" charset="0"/>
                <a:cs typeface="Times New Roman" panose="02020603050405020304" pitchFamily="18" charset="0"/>
              </a:rPr>
              <a:t>lunchtime.</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Sarah has lived in Chicago __________ 1995.</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Joe has lived in Dallas __________ 10 years.</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I’m tired of waiting. We’ve been sitting here __________an hour.</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Kevin has been looking for a job __________ he graduated.</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I haven’t been to a party __________ ages.</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I wonder how Joe is. I haven’t seen him __________ last week.</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Jane is away at college. She’s been away __________ last August.</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The weather is dry. It hasn’t rained ___________ a few weeks.</a:t>
            </a:r>
            <a:endParaRPr lang="ko-KR" altLang="ko-KR" sz="2400" dirty="0">
              <a:latin typeface="Times New Roman" panose="02020603050405020304" pitchFamily="18" charset="0"/>
              <a:cs typeface="Times New Roman" panose="02020603050405020304" pitchFamily="18" charset="0"/>
            </a:endParaRPr>
          </a:p>
          <a:p>
            <a:pPr marL="457200" lvl="0" indent="-457200">
              <a:buClr>
                <a:srgbClr val="00B050"/>
              </a:buClr>
              <a:buFont typeface="+mj-lt"/>
              <a:buAutoNum type="arabicPeriod"/>
            </a:pPr>
            <a:r>
              <a:rPr lang="en-US" altLang="ko-KR" sz="2400" dirty="0">
                <a:latin typeface="Times New Roman" panose="02020603050405020304" pitchFamily="18" charset="0"/>
                <a:cs typeface="Times New Roman" panose="02020603050405020304" pitchFamily="18" charset="0"/>
              </a:rPr>
              <a:t>He hasn’t eaten __________ 7 o’clock</a:t>
            </a:r>
            <a:r>
              <a:rPr lang="en-US" altLang="ko-KR" sz="2400" dirty="0" smtClean="0">
                <a:latin typeface="Times New Roman" panose="02020603050405020304" pitchFamily="18" charset="0"/>
                <a:cs typeface="Times New Roman" panose="02020603050405020304" pitchFamily="18" charset="0"/>
              </a:rPr>
              <a:t>.</a:t>
            </a:r>
            <a:endParaRPr lang="ko-KR" altLang="ko-KR"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967438" y="1936331"/>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since</a:t>
            </a:r>
            <a:endParaRPr lang="ko-KR" altLang="en-US" sz="2400" dirty="0">
              <a:solidFill>
                <a:srgbClr val="00B05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536052" y="2439516"/>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for</a:t>
            </a:r>
            <a:endParaRPr lang="ko-KR" altLang="en-US" sz="2000" dirty="0">
              <a:solidFill>
                <a:srgbClr val="00B05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783937" y="3907551"/>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for</a:t>
            </a:r>
            <a:endParaRPr lang="ko-KR" altLang="en-US" sz="2000" dirty="0">
              <a:solidFill>
                <a:srgbClr val="00B05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6129244" y="5369169"/>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for</a:t>
            </a:r>
            <a:endParaRPr lang="ko-KR" altLang="en-US" sz="2400" dirty="0">
              <a:solidFill>
                <a:srgbClr val="00B05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7205229" y="2920337"/>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for</a:t>
            </a:r>
            <a:endParaRPr lang="ko-KR" altLang="en-US" sz="2000" dirty="0">
              <a:solidFill>
                <a:srgbClr val="00B05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5692534" y="3362846"/>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since</a:t>
            </a:r>
            <a:endParaRPr lang="ko-KR" altLang="en-US" sz="2000" dirty="0">
              <a:solidFill>
                <a:srgbClr val="00B05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6581125" y="4369216"/>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since</a:t>
            </a:r>
            <a:endParaRPr lang="ko-KR" altLang="en-US" sz="2000" dirty="0">
              <a:solidFill>
                <a:srgbClr val="00B05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6703216" y="4869192"/>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since</a:t>
            </a:r>
            <a:endParaRPr lang="ko-KR" altLang="en-US" sz="2000" dirty="0">
              <a:solidFill>
                <a:srgbClr val="00B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3578108" y="5861759"/>
            <a:ext cx="879231" cy="461665"/>
          </a:xfrm>
          <a:prstGeom prst="rect">
            <a:avLst/>
          </a:prstGeom>
          <a:noFill/>
        </p:spPr>
        <p:txBody>
          <a:bodyPr wrap="square" rtlCol="0">
            <a:spAutoFit/>
          </a:bodyPr>
          <a:lstStyle/>
          <a:p>
            <a:r>
              <a:rPr lang="en-US" altLang="ko-KR" sz="2400" dirty="0" smtClean="0">
                <a:solidFill>
                  <a:srgbClr val="00B050"/>
                </a:solidFill>
                <a:latin typeface="Times New Roman" panose="02020603050405020304" pitchFamily="18" charset="0"/>
                <a:cs typeface="Times New Roman" panose="02020603050405020304" pitchFamily="18" charset="0"/>
              </a:rPr>
              <a:t>since</a:t>
            </a:r>
            <a:endParaRPr lang="ko-KR" altLang="en-US" sz="2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03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2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 calcmode="lin" valueType="num">
                                      <p:cBhvr>
                                        <p:cTn id="30" dur="1000" fill="hold"/>
                                        <p:tgtEl>
                                          <p:spTgt spid="7"/>
                                        </p:tgtEl>
                                        <p:attrNameLst>
                                          <p:attrName>style.rotation</p:attrName>
                                        </p:attrNameLst>
                                      </p:cBhvr>
                                      <p:tavLst>
                                        <p:tav tm="0">
                                          <p:val>
                                            <p:fltVal val="90"/>
                                          </p:val>
                                        </p:tav>
                                        <p:tav tm="100000">
                                          <p:val>
                                            <p:fltVal val="0"/>
                                          </p:val>
                                        </p:tav>
                                      </p:tavLst>
                                    </p:anim>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ppt_w</p:attrName>
                                        </p:attrNameLst>
                                      </p:cBhvr>
                                      <p:tavLst>
                                        <p:tav tm="0">
                                          <p:val>
                                            <p:fltVal val="0"/>
                                          </p:val>
                                        </p:tav>
                                        <p:tav tm="100000">
                                          <p:val>
                                            <p:strVal val="#ppt_w"/>
                                          </p:val>
                                        </p:tav>
                                      </p:tavLst>
                                    </p:anim>
                                    <p:anim calcmode="lin" valueType="num">
                                      <p:cBhvr>
                                        <p:cTn id="37" dur="500" fill="hold"/>
                                        <p:tgtEl>
                                          <p:spTgt spid="11"/>
                                        </p:tgtEl>
                                        <p:attrNameLst>
                                          <p:attrName>ppt_h</p:attrName>
                                        </p:attrNameLst>
                                      </p:cBhvr>
                                      <p:tavLst>
                                        <p:tav tm="0">
                                          <p:val>
                                            <p:fltVal val="0"/>
                                          </p:val>
                                        </p:tav>
                                        <p:tav tm="100000">
                                          <p:val>
                                            <p:strVal val="#ppt_h"/>
                                          </p:val>
                                        </p:tav>
                                      </p:tavLst>
                                    </p:anim>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000"/>
                                        <p:tgtEl>
                                          <p:spTgt spid="12"/>
                                        </p:tgtEl>
                                      </p:cBhvr>
                                    </p:animEffect>
                                    <p:anim calcmode="lin" valueType="num">
                                      <p:cBhvr>
                                        <p:cTn id="44" dur="2000" fill="hold"/>
                                        <p:tgtEl>
                                          <p:spTgt spid="12"/>
                                        </p:tgtEl>
                                        <p:attrNameLst>
                                          <p:attrName>ppt_w</p:attrName>
                                        </p:attrNameLst>
                                      </p:cBhvr>
                                      <p:tavLst>
                                        <p:tav tm="0" fmla="#ppt_w*sin(2.5*pi*$)">
                                          <p:val>
                                            <p:fltVal val="0"/>
                                          </p:val>
                                        </p:tav>
                                        <p:tav tm="100000">
                                          <p:val>
                                            <p:fltVal val="1"/>
                                          </p:val>
                                        </p:tav>
                                      </p:tavLst>
                                    </p:anim>
                                    <p:anim calcmode="lin" valueType="num">
                                      <p:cBhvr>
                                        <p:cTn id="45"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wipe(down)">
                                      <p:cBhvr>
                                        <p:cTn id="50" dur="580">
                                          <p:stCondLst>
                                            <p:cond delay="0"/>
                                          </p:stCondLst>
                                        </p:cTn>
                                        <p:tgtEl>
                                          <p:spTgt spid="8"/>
                                        </p:tgtEl>
                                      </p:cBhvr>
                                    </p:animEffect>
                                    <p:anim calcmode="lin" valueType="num">
                                      <p:cBhvr>
                                        <p:cTn id="5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6" dur="26">
                                          <p:stCondLst>
                                            <p:cond delay="650"/>
                                          </p:stCondLst>
                                        </p:cTn>
                                        <p:tgtEl>
                                          <p:spTgt spid="8"/>
                                        </p:tgtEl>
                                      </p:cBhvr>
                                      <p:to x="100000" y="60000"/>
                                    </p:animScale>
                                    <p:animScale>
                                      <p:cBhvr>
                                        <p:cTn id="57" dur="166" decel="50000">
                                          <p:stCondLst>
                                            <p:cond delay="676"/>
                                          </p:stCondLst>
                                        </p:cTn>
                                        <p:tgtEl>
                                          <p:spTgt spid="8"/>
                                        </p:tgtEl>
                                      </p:cBhvr>
                                      <p:to x="100000" y="100000"/>
                                    </p:animScale>
                                    <p:animScale>
                                      <p:cBhvr>
                                        <p:cTn id="58" dur="26">
                                          <p:stCondLst>
                                            <p:cond delay="1312"/>
                                          </p:stCondLst>
                                        </p:cTn>
                                        <p:tgtEl>
                                          <p:spTgt spid="8"/>
                                        </p:tgtEl>
                                      </p:cBhvr>
                                      <p:to x="100000" y="80000"/>
                                    </p:animScale>
                                    <p:animScale>
                                      <p:cBhvr>
                                        <p:cTn id="59" dur="166" decel="50000">
                                          <p:stCondLst>
                                            <p:cond delay="1338"/>
                                          </p:stCondLst>
                                        </p:cTn>
                                        <p:tgtEl>
                                          <p:spTgt spid="8"/>
                                        </p:tgtEl>
                                      </p:cBhvr>
                                      <p:to x="100000" y="100000"/>
                                    </p:animScale>
                                    <p:animScale>
                                      <p:cBhvr>
                                        <p:cTn id="60" dur="26">
                                          <p:stCondLst>
                                            <p:cond delay="1642"/>
                                          </p:stCondLst>
                                        </p:cTn>
                                        <p:tgtEl>
                                          <p:spTgt spid="8"/>
                                        </p:tgtEl>
                                      </p:cBhvr>
                                      <p:to x="100000" y="90000"/>
                                    </p:animScale>
                                    <p:animScale>
                                      <p:cBhvr>
                                        <p:cTn id="61" dur="166" decel="50000">
                                          <p:stCondLst>
                                            <p:cond delay="1668"/>
                                          </p:stCondLst>
                                        </p:cTn>
                                        <p:tgtEl>
                                          <p:spTgt spid="8"/>
                                        </p:tgtEl>
                                      </p:cBhvr>
                                      <p:to x="100000" y="100000"/>
                                    </p:animScale>
                                    <p:animScale>
                                      <p:cBhvr>
                                        <p:cTn id="62" dur="26">
                                          <p:stCondLst>
                                            <p:cond delay="1808"/>
                                          </p:stCondLst>
                                        </p:cTn>
                                        <p:tgtEl>
                                          <p:spTgt spid="8"/>
                                        </p:tgtEl>
                                      </p:cBhvr>
                                      <p:to x="100000" y="95000"/>
                                    </p:animScale>
                                    <p:animScale>
                                      <p:cBhvr>
                                        <p:cTn id="63" dur="166" decel="50000">
                                          <p:stCondLst>
                                            <p:cond delay="1834"/>
                                          </p:stCondLst>
                                        </p:cTn>
                                        <p:tgtEl>
                                          <p:spTgt spid="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anim calcmode="lin" valueType="num">
                                      <p:cBhvr>
                                        <p:cTn id="69" dur="1000" fill="hold"/>
                                        <p:tgtEl>
                                          <p:spTgt spid="13"/>
                                        </p:tgtEl>
                                        <p:attrNameLst>
                                          <p:attrName>ppt_x</p:attrName>
                                        </p:attrNameLst>
                                      </p:cBhvr>
                                      <p:tavLst>
                                        <p:tav tm="0">
                                          <p:val>
                                            <p:strVal val="#ppt_x"/>
                                          </p:val>
                                        </p:tav>
                                        <p:tav tm="100000">
                                          <p:val>
                                            <p:strVal val="#ppt_x"/>
                                          </p:val>
                                        </p:tav>
                                      </p:tavLst>
                                    </p:anim>
                                    <p:anim calcmode="lin" valueType="num">
                                      <p:cBhvr>
                                        <p:cTn id="7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theme/theme1.xml><?xml version="1.0" encoding="utf-8"?>
<a:theme xmlns:a="http://schemas.openxmlformats.org/drawingml/2006/main" name="패싯">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1768</TotalTime>
  <Words>761</Words>
  <Application>Microsoft Office PowerPoint</Application>
  <PresentationFormat>와이드스크린</PresentationFormat>
  <Paragraphs>106</Paragraphs>
  <Slides>14</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14</vt:i4>
      </vt:variant>
    </vt:vector>
  </HeadingPairs>
  <TitlesOfParts>
    <vt:vector size="22" baseType="lpstr">
      <vt:lpstr>HY그래픽M</vt:lpstr>
      <vt:lpstr>맑은 고딕</vt:lpstr>
      <vt:lpstr>Arial</vt:lpstr>
      <vt:lpstr>Britannic Bold</vt:lpstr>
      <vt:lpstr>Times New Roman</vt:lpstr>
      <vt:lpstr>Trebuchet MS</vt:lpstr>
      <vt:lpstr>Wingdings 3</vt:lpstr>
      <vt:lpstr>패싯</vt:lpstr>
      <vt:lpstr>Inventions -Light Plants-</vt:lpstr>
      <vt:lpstr>PowerPoint 프레젠테이션</vt:lpstr>
      <vt:lpstr>New plants can produce light in the dark    (18th December, 2017) </vt:lpstr>
      <vt:lpstr>The plants glowed for nearly four hours.</vt:lpstr>
      <vt:lpstr>For VS Since</vt:lpstr>
      <vt:lpstr>For VS Since</vt:lpstr>
      <vt:lpstr>For VS Since</vt:lpstr>
      <vt:lpstr>For VS Since</vt:lpstr>
      <vt:lpstr>For VS Since</vt:lpstr>
      <vt:lpstr>For VS Since</vt:lpstr>
      <vt:lpstr>For VS Since</vt:lpstr>
      <vt:lpstr>For VS Since</vt:lpstr>
      <vt:lpstr>Have a nice day!</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 Plants</dc:title>
  <dc:creator>박정미</dc:creator>
  <cp:lastModifiedBy>꿈둥이어린이집</cp:lastModifiedBy>
  <cp:revision>38</cp:revision>
  <dcterms:created xsi:type="dcterms:W3CDTF">2019-01-09T15:15:10Z</dcterms:created>
  <dcterms:modified xsi:type="dcterms:W3CDTF">2019-01-13T23:51:56Z</dcterms:modified>
</cp:coreProperties>
</file>