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35"/>
  </p:notesMasterIdLst>
  <p:sldIdLst>
    <p:sldId id="272" r:id="rId2"/>
    <p:sldId id="364" r:id="rId3"/>
    <p:sldId id="273" r:id="rId4"/>
    <p:sldId id="274" r:id="rId5"/>
    <p:sldId id="365" r:id="rId6"/>
    <p:sldId id="275" r:id="rId7"/>
    <p:sldId id="366" r:id="rId8"/>
    <p:sldId id="276" r:id="rId9"/>
    <p:sldId id="367" r:id="rId10"/>
    <p:sldId id="277" r:id="rId11"/>
    <p:sldId id="266" r:id="rId12"/>
    <p:sldId id="363" r:id="rId13"/>
    <p:sldId id="279" r:id="rId14"/>
    <p:sldId id="368" r:id="rId15"/>
    <p:sldId id="278" r:id="rId16"/>
    <p:sldId id="369" r:id="rId17"/>
    <p:sldId id="280" r:id="rId18"/>
    <p:sldId id="370" r:id="rId19"/>
    <p:sldId id="281" r:id="rId20"/>
    <p:sldId id="371" r:id="rId21"/>
    <p:sldId id="376" r:id="rId22"/>
    <p:sldId id="377" r:id="rId23"/>
    <p:sldId id="257" r:id="rId24"/>
    <p:sldId id="307" r:id="rId25"/>
    <p:sldId id="374" r:id="rId26"/>
    <p:sldId id="375" r:id="rId27"/>
    <p:sldId id="372" r:id="rId28"/>
    <p:sldId id="373" r:id="rId29"/>
    <p:sldId id="267" r:id="rId30"/>
    <p:sldId id="308" r:id="rId31"/>
    <p:sldId id="355" r:id="rId32"/>
    <p:sldId id="310" r:id="rId33"/>
    <p:sldId id="37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271B6-1B43-4EF0-9129-941E613A4294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16E9F-6591-4DBC-B07E-9E88710CB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83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06AEDD3E-4FCD-4E73-A6C4-089361EB5B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734D461-6BF9-45B8-A58F-63626A970DE0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26C72AE3-F86A-4007-8B86-6EA13B0252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90E27C4A-2DB4-4A69-A67D-2C733BD33C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929141CC-9C34-4607-978E-A1366A6C1B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16C3A86-800E-48F2-9490-E0F8A3B97BA9}" type="slidenum">
              <a:rPr lang="en-US" altLang="en-US" sz="1200"/>
              <a:pPr/>
              <a:t>32</a:t>
            </a:fld>
            <a:endParaRPr lang="en-US" altLang="en-US" sz="12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66FC943B-DB24-4E98-B0F4-3FD329CE66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C7CDE525-3EE5-477C-96A6-838DE0DFA5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3504BDF2-6BF8-4CB3-8B05-0CA078DDA2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18240DD-113E-4997-A91B-08E548F918BC}" type="slidenum">
              <a:rPr lang="en-US" altLang="en-US" sz="1200"/>
              <a:pPr/>
              <a:t>33</a:t>
            </a:fld>
            <a:endParaRPr lang="en-US" altLang="en-US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0F64F617-6FF5-42A9-BF5F-190AE77408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4EA3CDBF-07A8-480B-BF72-E42C0EBC4E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5284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3C9E56B4-0CE8-4874-98F0-280F5EA112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34BD6A9-58D8-442E-9671-C79BF7579F25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2D167226-EFC9-4509-9E7A-4B14AD5754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B36134D0-159C-4103-B84C-6CDF8D0376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06AEDD3E-4FCD-4E73-A6C4-089361EB5B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734D461-6BF9-45B8-A58F-63626A970DE0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26C72AE3-F86A-4007-8B86-6EA13B0252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90E27C4A-2DB4-4A69-A67D-2C733BD33C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4987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3C9E56B4-0CE8-4874-98F0-280F5EA112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34BD6A9-58D8-442E-9671-C79BF7579F25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2D167226-EFC9-4509-9E7A-4B14AD5754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B36134D0-159C-4103-B84C-6CDF8D0376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6050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06AEDD3E-4FCD-4E73-A6C4-089361EB5B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734D461-6BF9-45B8-A58F-63626A970DE0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26C72AE3-F86A-4007-8B86-6EA13B0252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90E27C4A-2DB4-4A69-A67D-2C733BD33C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6037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3C9E56B4-0CE8-4874-98F0-280F5EA112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34BD6A9-58D8-442E-9671-C79BF7579F25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2D167226-EFC9-4509-9E7A-4B14AD5754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B36134D0-159C-4103-B84C-6CDF8D0376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2513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3504BDF2-6BF8-4CB3-8B05-0CA078DDA2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18240DD-113E-4997-A91B-08E548F918BC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0F64F617-6FF5-42A9-BF5F-190AE77408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4EA3CDBF-07A8-480B-BF72-E42C0EBC4E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3B8382BF-D640-4DD2-B49E-6B48506204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07E635E-D586-467D-AA35-FACE49250352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5061F070-5A76-4264-BDAA-A91F8DF078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06B7B1CC-0DAA-49FD-9EC3-2A9544E0EB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18F500AB-CCD3-4935-9E13-B35D643E32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EC0C887-A685-48B4-A5A6-4CF7A36A0DB1}" type="slidenum">
              <a:rPr lang="en-US" altLang="en-US" sz="1200"/>
              <a:pPr/>
              <a:t>31</a:t>
            </a:fld>
            <a:endParaRPr lang="en-US" altLang="en-US" sz="12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AE73E4F8-93ED-4218-9061-102B862B96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7BD89CC7-F911-43DC-8263-EE40B3E31E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BB0DC-8722-4A09-8D67-B6828A57B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9E1E37-DC46-4A65-A77F-99C1559941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2DA61-F373-4C33-A62A-803674A4D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9EA3-15F5-4DC1-B1BA-62A2DDF4042D}" type="datetimeFigureOut">
              <a:rPr lang="ko-KR" altLang="en-US" smtClean="0"/>
              <a:t>2019-03-16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33951-D1DE-40D2-B6BA-0EFEC0501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06AB60-D80C-472D-86B8-6238A695A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FDAD-5D46-4C79-A754-A6DEF72371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1005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7CD2A-EB82-4DC9-91B1-08577363E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9E747C-5DC7-4235-BD52-62FE4D5212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71351-B650-4F22-85F0-2FBEAA17F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9EA3-15F5-4DC1-B1BA-62A2DDF4042D}" type="datetimeFigureOut">
              <a:rPr lang="ko-KR" altLang="en-US" smtClean="0"/>
              <a:t>2019-03-16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252DB8-CF5C-4F32-B71E-6B310221D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7B6B35-4857-4C0F-B24F-41E1FD989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FDAD-5D46-4C79-A754-A6DEF72371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2071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61A796-7E00-40DD-B37D-BE43179AC5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53429B-6BFB-40D3-93B0-81AF0B790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B6F5D-9245-444A-9DBC-ED69011E2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9EA3-15F5-4DC1-B1BA-62A2DDF4042D}" type="datetimeFigureOut">
              <a:rPr lang="ko-KR" altLang="en-US" smtClean="0"/>
              <a:t>2019-03-16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987F7-36A0-4EC2-AC44-DA26F089F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DFB05-54E0-4302-9401-02F3BCD09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FDAD-5D46-4C79-A754-A6DEF72371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6433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55CD9-B043-4D18-9EBF-16392A4A8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DC85D-0195-4DEE-BD56-C910814DA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B81EA6-8C18-4EF9-AF5F-50F391069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9EA3-15F5-4DC1-B1BA-62A2DDF4042D}" type="datetimeFigureOut">
              <a:rPr lang="ko-KR" altLang="en-US" smtClean="0"/>
              <a:t>2019-03-16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D59E1A-0F49-498F-97C6-BEC75743C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4678B-F56B-46EB-9E8B-C95E3C7D0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FDAD-5D46-4C79-A754-A6DEF72371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1474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C365E-F998-442A-AD36-9159E1509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7AE10-58F6-4280-B6F3-0C57D33F2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0FBB95-E4A9-4216-91B2-00EBA8D46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9EA3-15F5-4DC1-B1BA-62A2DDF4042D}" type="datetimeFigureOut">
              <a:rPr lang="ko-KR" altLang="en-US" smtClean="0"/>
              <a:t>2019-03-16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02B01-53B4-4F88-8CB7-708AE4937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9E42A-4615-4E62-BCE7-55FF10267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FDAD-5D46-4C79-A754-A6DEF72371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8793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C40AB-F900-4F8D-B640-97574222C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E7316-D8BA-4388-9DFC-5F05BF4926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21A27E-CABE-4B02-819C-3A2028C122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A892E0-5AE0-4DB9-B449-032153382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9EA3-15F5-4DC1-B1BA-62A2DDF4042D}" type="datetimeFigureOut">
              <a:rPr lang="ko-KR" altLang="en-US" smtClean="0"/>
              <a:t>2019-03-16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8EE76B-80C2-46D7-B55B-D217AEE07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086F9B-C1B5-4970-94CC-F816416C6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FDAD-5D46-4C79-A754-A6DEF72371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2598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CE33B-9BD2-4F85-9D07-04BAFD96A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C95211-57C1-46C3-A518-587BC7DE9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024383-9144-4D50-B592-ECA67547F3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8C0F63-0E63-48E7-9BC6-C4F663B555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F190B9-D5BF-49F8-8CFF-7D6AB50746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6EB79A-8FF5-430A-BEDE-53F153679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9EA3-15F5-4DC1-B1BA-62A2DDF4042D}" type="datetimeFigureOut">
              <a:rPr lang="ko-KR" altLang="en-US" smtClean="0"/>
              <a:t>2019-03-16</a:t>
            </a:fld>
            <a:endParaRPr lang="ko-KR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E1DDD5-4938-4EEE-92B3-6DACC0D9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DCF15F-32CE-4F86-91DA-A074211BC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FDAD-5D46-4C79-A754-A6DEF72371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9183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2853A-7A56-44EF-AD46-DEA654D07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744CC5-9739-46F9-9089-6E5A12CA3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9EA3-15F5-4DC1-B1BA-62A2DDF4042D}" type="datetimeFigureOut">
              <a:rPr lang="ko-KR" altLang="en-US" smtClean="0"/>
              <a:t>2019-03-16</a:t>
            </a:fld>
            <a:endParaRPr lang="ko-KR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1DD0A7-7D07-4FB9-8DB8-11F749C3C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E4B3A1-353D-465A-BE7E-D48C2CAF1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FDAD-5D46-4C79-A754-A6DEF72371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4584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9076B5-DCB8-4FC3-8920-904794687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9EA3-15F5-4DC1-B1BA-62A2DDF4042D}" type="datetimeFigureOut">
              <a:rPr lang="ko-KR" altLang="en-US" smtClean="0"/>
              <a:t>2019-03-16</a:t>
            </a:fld>
            <a:endParaRPr lang="ko-KR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03718A-E6D1-477F-8677-40751CD3D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BF5040-4F76-48C3-BC2E-5BC967B14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FDAD-5D46-4C79-A754-A6DEF72371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368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0A7E2-98C4-4B41-B9D9-EF8C26CD7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A259F-CE09-4BEB-877D-E14C2B53B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9AD4A6-F1BC-45C3-8191-4A58B0A939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14C114-FEF9-4356-BDD3-4CF4BB15A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9EA3-15F5-4DC1-B1BA-62A2DDF4042D}" type="datetimeFigureOut">
              <a:rPr lang="ko-KR" altLang="en-US" smtClean="0"/>
              <a:t>2019-03-16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E230C8-6E80-4038-8633-3CF72107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2B1FF1-C5AA-4E3A-A2A0-E20DA0662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FDAD-5D46-4C79-A754-A6DEF72371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9656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48E53-65B0-4B30-AF1B-D95EF44B7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65C1EF-A77B-478D-A36C-D9B95AE7E8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B59710-C014-4AD9-8DE0-7B38531505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A6222F-804E-4B98-A8B7-295911766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9EA3-15F5-4DC1-B1BA-62A2DDF4042D}" type="datetimeFigureOut">
              <a:rPr lang="ko-KR" altLang="en-US" smtClean="0"/>
              <a:t>2019-03-16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2CC050-7BC9-4B55-BDB1-DF63D1BC8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774884-735C-4441-BF1F-B02FEF1F0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FDAD-5D46-4C79-A754-A6DEF72371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8396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0160A0-90E8-40CA-8EF3-6147FDB0F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260C6A-3157-42F5-A79D-5F7F15777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A00D0-8E51-4CE9-A311-F15913AC67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49EA3-15F5-4DC1-B1BA-62A2DDF4042D}" type="datetimeFigureOut">
              <a:rPr lang="ko-KR" altLang="en-US" smtClean="0"/>
              <a:t>2019-03-16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360D6-C129-44A4-969E-FBCAD9AE5E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94B5B-F1A2-441A-8DE1-88CD46461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8FDAD-5D46-4C79-A754-A6DEF72371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9400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kFU__btMG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google.com/url?sa=i&amp;rct=j&amp;q=&amp;esrc=s&amp;source=images&amp;cd=&amp;cad=rja&amp;uact=8&amp;ved=2ahUKEwjzqbryjPrgAhW6IqYKHRfZDgoQjRx6BAgBEAU&amp;url=%2Furl%3Fsa%3Di%26rct%3Dj%26q%3D%26esrc%3Ds%26source%3Dimages%26cd%3D%26ved%3D%26url%3Dhttps%253A%252F%252Fwww.shareicon.net%252Fopposite-arrows-arrows-direction-resizing-directions-weight-resize-653219%26psig%3DAOvVaw19XWZzqvAHK9MEzjTG3RsJ%26ust%3D1552394111828484&amp;psig=AOvVaw19XWZzqvAHK9MEzjTG3RsJ&amp;ust=1552394111828484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&amp;esrc=s&amp;source=images&amp;cd=&amp;ved=2ahUKEwjE4rqujvrgAhXkDaYKHRXTD1gQjRx6BAgBEAU&amp;url=http%3A%2F%2Fwww.permanentnaturalmakeup.co.uk%2Fblog%2Fare-you-summer-ready%2F&amp;psig=AOvVaw1LQhnWJVRNXOrlyJDI3Xee&amp;ust=155239451086834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&amp;esrc=s&amp;source=images&amp;cd=&amp;ved=2ahUKEwjE4rqujvrgAhXkDaYKHRXTD1gQjRx6BAgBEAU&amp;url=http%3A%2F%2Fwww.permanentnaturalmakeup.co.uk%2Fblog%2Fare-you-summer-ready%2F&amp;psig=AOvVaw1LQhnWJVRNXOrlyJDI3Xee&amp;ust=155239451086834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url?sa=i&amp;rct=j&amp;q=&amp;esrc=s&amp;source=images&amp;cd=&amp;ved=2ahUKEwj9pKWzjfrgAhUwE6YKHQkwDEQQjRx6BAgBEAU&amp;url=http%3A%2F%2Ffortune.com%2F2018%2F01%2F03%2Fchocolate-2050%2F&amp;psig=AOvVaw0fpCQ-_EwXzt1aB85aPkn8&amp;ust=155239425090745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url?sa=i&amp;rct=j&amp;q=&amp;esrc=s&amp;source=images&amp;cd=&amp;ved=2ahUKEwj9pKWzjfrgAhUwE6YKHQkwDEQQjRx6BAgBEAU&amp;url=http%3A%2F%2Ffortune.com%2F2018%2F01%2F03%2Fchocolate-2050%2F&amp;psig=AOvVaw0fpCQ-_EwXzt1aB85aPkn8&amp;ust=155239425090745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hyperlink" Target="https://www.google.com/url?sa=i&amp;rct=j&amp;q=&amp;esrc=s&amp;source=images&amp;cd=&amp;ved=2ahUKEwi7iOmT_4bhAhViEqYKHTKXARgQjRx6BAgBEAU&amp;url=https%3A%2F%2Fgumroad.com%2Fl%2FHvJc&amp;psig=AOvVaw1JBMzmvjZSCtKgGzA-QALl&amp;ust=1552837105806389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hyperlink" Target="http://www.google.com/url?sa=i&amp;rct=j&amp;q=&amp;esrc=s&amp;source=images&amp;cd=&amp;cad=rja&amp;uact=8&amp;ved=2ahUKEwilgoqi_4bhAhW3wosBHQnjAWEQjRx6BAgBEAU&amp;url=%2Furl%3Fsa%3Di%26rct%3Dj%26q%3D%26esrc%3Ds%26source%3Dimages%26cd%3D%26ved%3D%26url%3Dhttps%253A%252F%252Fwww.thebmc.co.uk%252Fhill-skills-how-to-go-hill-walking-at-night%26psig%3DAOvVaw3wb0lcmUCdwlKnv3huiScz%26ust%3D1552837132685085&amp;psig=AOvVaw3wb0lcmUCdwlKnv3huiScz&amp;ust=1552837132685085" TargetMode="External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2ahUKEwj3lMPe_4bhAhVCyIsBHW8XC6UQjRx6BAgBEAU&amp;url=https%3A%2F%2Fwww.bizjournals.com%2Fnashville%2Fnews%2F2016%2F06%2F20%2Ffranklin-office-complex-sold-to-california-group.html&amp;psig=AOvVaw25WrgxHiWG9TLjrrjY-zuC&amp;ust=1552837257381666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1C52E-3F8E-4DD8-B117-730DA3B55D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Antonyms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9E1EBE-0DD4-4294-9D21-73B3E0CC45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Lydia Kang</a:t>
            </a:r>
          </a:p>
        </p:txBody>
      </p:sp>
    </p:spTree>
    <p:extLst>
      <p:ext uri="{BB962C8B-B14F-4D97-AF65-F5344CB8AC3E}">
        <p14:creationId xmlns:p14="http://schemas.microsoft.com/office/powerpoint/2010/main" val="597383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D68AF-428A-4ED8-A42B-9E41B613A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Opposite Song – Dancing Time! </a:t>
            </a:r>
          </a:p>
        </p:txBody>
      </p:sp>
      <p:pic>
        <p:nvPicPr>
          <p:cNvPr id="4" name="Online Media 3" title="The Opposites Action and Dance Song">
            <a:hlinkClick r:id="" action="ppaction://media"/>
            <a:extLst>
              <a:ext uri="{FF2B5EF4-FFF2-40B4-BE49-F238E27FC236}">
                <a16:creationId xmlns:a16="http://schemas.microsoft.com/office/drawing/2014/main" id="{59AEBF6F-5361-417C-8944-FF8CCD0C385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716213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658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Antonyms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Words that mean the opposite</a:t>
            </a:r>
          </a:p>
          <a:p>
            <a:endParaRPr lang="en-US" dirty="0"/>
          </a:p>
        </p:txBody>
      </p:sp>
      <p:sp>
        <p:nvSpPr>
          <p:cNvPr id="6" name="부제목 2">
            <a:extLst>
              <a:ext uri="{FF2B5EF4-FFF2-40B4-BE49-F238E27FC236}">
                <a16:creationId xmlns:a16="http://schemas.microsoft.com/office/drawing/2014/main" id="{DC1A900E-45B1-46B1-9FAE-835A2E793981}"/>
              </a:ext>
            </a:extLst>
          </p:cNvPr>
          <p:cNvSpPr txBox="1">
            <a:spLocks/>
          </p:cNvSpPr>
          <p:nvPr/>
        </p:nvSpPr>
        <p:spPr>
          <a:xfrm>
            <a:off x="4302369" y="5337572"/>
            <a:ext cx="9144000" cy="1098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rgbClr val="FFFFFF"/>
                </a:solidFill>
              </a:rPr>
              <a:t>Lydia Kang</a:t>
            </a:r>
            <a:endParaRPr lang="ko-KR" altLang="en-US" dirty="0">
              <a:solidFill>
                <a:srgbClr val="FFFFFF"/>
              </a:solidFill>
            </a:endParaRPr>
          </a:p>
        </p:txBody>
      </p:sp>
      <p:pic>
        <p:nvPicPr>
          <p:cNvPr id="3074" name="Picture 2" descr="Image result for opposite arrow">
            <a:hlinkClick r:id="rId2"/>
            <a:extLst>
              <a:ext uri="{FF2B5EF4-FFF2-40B4-BE49-F238E27FC236}">
                <a16:creationId xmlns:a16="http://schemas.microsoft.com/office/drawing/2014/main" id="{39F0B29D-95B4-4F70-B6AE-0BB497AB9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2333625"/>
            <a:ext cx="7686675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210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94B4F-1724-4BD0-938E-73B8615CF9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Antonyms Game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D79A5C-B00F-4FEE-876C-5806CDFD31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620E1-60C9-4CB5-8E5D-416B2CEC2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Antonyms – Fill in the blanks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D77A4-5BBB-458F-95CC-3E63F8B80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summer is ________ but the winter is _________ in Korea. </a:t>
            </a:r>
          </a:p>
          <a:p>
            <a:endParaRPr lang="en-US" dirty="0"/>
          </a:p>
        </p:txBody>
      </p:sp>
      <p:pic>
        <p:nvPicPr>
          <p:cNvPr id="5122" name="Picture 2" descr="Image result for summer">
            <a:hlinkClick r:id="rId2"/>
            <a:extLst>
              <a:ext uri="{FF2B5EF4-FFF2-40B4-BE49-F238E27FC236}">
                <a16:creationId xmlns:a16="http://schemas.microsoft.com/office/drawing/2014/main" id="{D2F008FD-7EC6-48C0-91C3-78EC6F47C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" y="2624138"/>
            <a:ext cx="5329238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8AF8AD-7211-4AA1-BD03-47DC2E4C33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2" y="2624138"/>
            <a:ext cx="5463691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34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620E1-60C9-4CB5-8E5D-416B2CEC2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Antonyms – Fill in the blanks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D77A4-5BBB-458F-95CC-3E63F8B80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summer is </a:t>
            </a:r>
            <a:r>
              <a:rPr lang="en-US" dirty="0">
                <a:solidFill>
                  <a:srgbClr val="FF0000"/>
                </a:solidFill>
              </a:rPr>
              <a:t>hot </a:t>
            </a:r>
            <a:r>
              <a:rPr lang="en-US" dirty="0"/>
              <a:t>but the winter is </a:t>
            </a:r>
            <a:r>
              <a:rPr lang="en-US" dirty="0">
                <a:solidFill>
                  <a:srgbClr val="FF0000"/>
                </a:solidFill>
              </a:rPr>
              <a:t>cold</a:t>
            </a:r>
            <a:r>
              <a:rPr lang="en-US" dirty="0"/>
              <a:t> in Korea. </a:t>
            </a:r>
          </a:p>
          <a:p>
            <a:endParaRPr lang="en-US" dirty="0"/>
          </a:p>
        </p:txBody>
      </p:sp>
      <p:pic>
        <p:nvPicPr>
          <p:cNvPr id="5122" name="Picture 2" descr="Image result for summer">
            <a:hlinkClick r:id="rId2"/>
            <a:extLst>
              <a:ext uri="{FF2B5EF4-FFF2-40B4-BE49-F238E27FC236}">
                <a16:creationId xmlns:a16="http://schemas.microsoft.com/office/drawing/2014/main" id="{D2F008FD-7EC6-48C0-91C3-78EC6F47C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" y="2624138"/>
            <a:ext cx="5329238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8AF8AD-7211-4AA1-BD03-47DC2E4C33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2" y="2624138"/>
            <a:ext cx="5463691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900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AB1B3-2691-4349-ABB7-C2CACF3FE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Antonyms – Fill in the blanks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49EC2-6677-4B23-9E9D-DEABB312B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1359062"/>
            <a:ext cx="11039475" cy="2771613"/>
          </a:xfrm>
        </p:spPr>
        <p:txBody>
          <a:bodyPr/>
          <a:lstStyle/>
          <a:p>
            <a:r>
              <a:rPr lang="en-US" dirty="0"/>
              <a:t>Chocolate is ______ but black coffee is _________.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 descr="Image result for chocolate">
            <a:hlinkClick r:id="rId2"/>
            <a:extLst>
              <a:ext uri="{FF2B5EF4-FFF2-40B4-BE49-F238E27FC236}">
                <a16:creationId xmlns:a16="http://schemas.microsoft.com/office/drawing/2014/main" id="{72C10101-DEDA-4F74-8392-6E6A25EC4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34" y="2287506"/>
            <a:ext cx="5477166" cy="368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DB6A36-ADDB-49DB-BD81-C2122675F4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275049"/>
            <a:ext cx="5829299" cy="364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197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AB1B3-2691-4349-ABB7-C2CACF3FE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Antonyms – Fill in the blanks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49EC2-6677-4B23-9E9D-DEABB312B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1359062"/>
            <a:ext cx="11039475" cy="2771613"/>
          </a:xfrm>
        </p:spPr>
        <p:txBody>
          <a:bodyPr/>
          <a:lstStyle/>
          <a:p>
            <a:r>
              <a:rPr lang="en-US" dirty="0"/>
              <a:t>Chocolate is </a:t>
            </a:r>
            <a:r>
              <a:rPr lang="en-US" dirty="0">
                <a:solidFill>
                  <a:srgbClr val="FF0000"/>
                </a:solidFill>
              </a:rPr>
              <a:t>sweet</a:t>
            </a:r>
            <a:r>
              <a:rPr lang="en-US" dirty="0"/>
              <a:t> but black coffee is </a:t>
            </a:r>
            <a:r>
              <a:rPr lang="en-US" dirty="0">
                <a:solidFill>
                  <a:srgbClr val="FF0000"/>
                </a:solidFill>
              </a:rPr>
              <a:t>bitter. </a:t>
            </a:r>
          </a:p>
          <a:p>
            <a:endParaRPr lang="en-US" dirty="0"/>
          </a:p>
        </p:txBody>
      </p:sp>
      <p:pic>
        <p:nvPicPr>
          <p:cNvPr id="4098" name="Picture 2" descr="Image result for chocolate">
            <a:hlinkClick r:id="rId2"/>
            <a:extLst>
              <a:ext uri="{FF2B5EF4-FFF2-40B4-BE49-F238E27FC236}">
                <a16:creationId xmlns:a16="http://schemas.microsoft.com/office/drawing/2014/main" id="{72C10101-DEDA-4F74-8392-6E6A25EC4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34" y="2287506"/>
            <a:ext cx="5477166" cy="368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DB6A36-ADDB-49DB-BD81-C2122675F4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275049"/>
            <a:ext cx="5829299" cy="364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437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AB1B3-2691-4349-ABB7-C2CACF3FE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Antonyms – Fill in the blanks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49EC2-6677-4B23-9E9D-DEABB312B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1359062"/>
            <a:ext cx="11039475" cy="2771613"/>
          </a:xfrm>
        </p:spPr>
        <p:txBody>
          <a:bodyPr/>
          <a:lstStyle/>
          <a:p>
            <a:r>
              <a:rPr lang="en-US" dirty="0"/>
              <a:t>The rabbit is very _______ but the turtle is very ________. 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2BF997-79A2-4D16-8B5A-C6A89916F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36" y="2414587"/>
            <a:ext cx="9753600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357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AB1B3-2691-4349-ABB7-C2CACF3FE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Antonyms – Fill in the blanks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49EC2-6677-4B23-9E9D-DEABB312B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1359062"/>
            <a:ext cx="11039475" cy="2771613"/>
          </a:xfrm>
        </p:spPr>
        <p:txBody>
          <a:bodyPr/>
          <a:lstStyle/>
          <a:p>
            <a:r>
              <a:rPr lang="en-US" dirty="0"/>
              <a:t>The rabbit is very </a:t>
            </a:r>
            <a:r>
              <a:rPr lang="en-US" dirty="0">
                <a:solidFill>
                  <a:srgbClr val="FF0000"/>
                </a:solidFill>
              </a:rPr>
              <a:t>fast</a:t>
            </a:r>
            <a:r>
              <a:rPr lang="en-US" dirty="0"/>
              <a:t> but the turtle is very </a:t>
            </a:r>
            <a:r>
              <a:rPr lang="en-US" dirty="0">
                <a:solidFill>
                  <a:srgbClr val="FF0000"/>
                </a:solidFill>
              </a:rPr>
              <a:t>slow.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2BF997-79A2-4D16-8B5A-C6A89916F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36" y="2414587"/>
            <a:ext cx="9753600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705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AB1B3-2691-4349-ABB7-C2CACF3FE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Antonyms – Fill in the blanks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49EC2-6677-4B23-9E9D-DEABB312B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1359062"/>
            <a:ext cx="11039475" cy="2771613"/>
          </a:xfrm>
        </p:spPr>
        <p:txBody>
          <a:bodyPr/>
          <a:lstStyle/>
          <a:p>
            <a:r>
              <a:rPr lang="en-US" dirty="0"/>
              <a:t>Her grandmother is _______ but the baby is ________. 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BE6D551-50D2-41D4-B8CF-DB8809A0A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49" y="2226941"/>
            <a:ext cx="2533651" cy="38074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200A373-83AD-4C08-A698-4513C5ACA0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513" y="2149796"/>
            <a:ext cx="3397542" cy="388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799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41B49-D234-411F-AF57-CFBF5AF57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FF3A87-46C4-429D-8A10-E6CBAA2D3F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65927"/>
            <a:ext cx="4343400" cy="290512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B997C5-73FC-4F56-820A-A47D67FE9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175" y="1871852"/>
            <a:ext cx="3114296" cy="311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966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AB1B3-2691-4349-ABB7-C2CACF3FE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Antonyms – Fill in the blanks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49EC2-6677-4B23-9E9D-DEABB312B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1359062"/>
            <a:ext cx="11039475" cy="2771613"/>
          </a:xfrm>
        </p:spPr>
        <p:txBody>
          <a:bodyPr/>
          <a:lstStyle/>
          <a:p>
            <a:r>
              <a:rPr lang="en-US" dirty="0"/>
              <a:t>Her grandmother is </a:t>
            </a:r>
            <a:r>
              <a:rPr lang="en-US" dirty="0">
                <a:solidFill>
                  <a:srgbClr val="FF0000"/>
                </a:solidFill>
              </a:rPr>
              <a:t>old</a:t>
            </a:r>
            <a:r>
              <a:rPr lang="en-US" dirty="0"/>
              <a:t> but the baby is </a:t>
            </a:r>
            <a:r>
              <a:rPr lang="en-US" dirty="0">
                <a:solidFill>
                  <a:srgbClr val="FF0000"/>
                </a:solidFill>
              </a:rPr>
              <a:t>young</a:t>
            </a:r>
            <a:r>
              <a:rPr lang="en-US" dirty="0"/>
              <a:t>. 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BE6D551-50D2-41D4-B8CF-DB8809A0A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49" y="2226941"/>
            <a:ext cx="2533651" cy="38074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200A373-83AD-4C08-A698-4513C5ACA0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513" y="2149796"/>
            <a:ext cx="3397542" cy="388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192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AB1B3-2691-4349-ABB7-C2CACF3FE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Antonyms – Fill in the blanks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49EC2-6677-4B23-9E9D-DEABB312B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1359062"/>
            <a:ext cx="11039475" cy="2771613"/>
          </a:xfrm>
        </p:spPr>
        <p:txBody>
          <a:bodyPr/>
          <a:lstStyle/>
          <a:p>
            <a:r>
              <a:rPr lang="en-US" dirty="0"/>
              <a:t>Mia was ______ in TESOL class but Mark was  _______. Therefore, Mia received 100% grade for participation but Mark received 0%.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2CAE55-346B-491D-B2E6-F0F6BA327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" y="2613025"/>
            <a:ext cx="11506199" cy="335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82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AB1B3-2691-4349-ABB7-C2CACF3FE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Antonyms – Fill in the blanks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49EC2-6677-4B23-9E9D-DEABB312B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1359062"/>
            <a:ext cx="11039475" cy="2771613"/>
          </a:xfrm>
        </p:spPr>
        <p:txBody>
          <a:bodyPr/>
          <a:lstStyle/>
          <a:p>
            <a:r>
              <a:rPr lang="en-US" dirty="0"/>
              <a:t>Mia was </a:t>
            </a:r>
            <a:r>
              <a:rPr lang="en-US" dirty="0">
                <a:solidFill>
                  <a:srgbClr val="FF0000"/>
                </a:solidFill>
              </a:rPr>
              <a:t>present </a:t>
            </a:r>
            <a:r>
              <a:rPr lang="en-US" dirty="0"/>
              <a:t>in TESOL class but Mark was  </a:t>
            </a:r>
            <a:r>
              <a:rPr lang="en-US" dirty="0">
                <a:solidFill>
                  <a:srgbClr val="FF0000"/>
                </a:solidFill>
              </a:rPr>
              <a:t>absent</a:t>
            </a:r>
            <a:r>
              <a:rPr lang="en-US" dirty="0"/>
              <a:t>. Therefore, Mia received 100% grade for participation but Mark received 0%.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2CAE55-346B-491D-B2E6-F0F6BA327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" y="2613025"/>
            <a:ext cx="11506199" cy="335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7956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id="{F0FDD9C3-EFAA-4359-B3CE-FAA124482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170238"/>
            <a:ext cx="6248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AAE88900-23F8-4448-AC77-91F8B47DA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25" y="28638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B61C08-BCBC-4FE5-B0AE-53FCC047D8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What is the antonym for the underlined word?</a:t>
            </a:r>
            <a:endParaRPr lang="en-US" dirty="0"/>
          </a:p>
        </p:txBody>
      </p:sp>
      <p:sp>
        <p:nvSpPr>
          <p:cNvPr id="21509" name="Rectangle 6">
            <a:extLst>
              <a:ext uri="{FF2B5EF4-FFF2-40B4-BE49-F238E27FC236}">
                <a16:creationId xmlns:a16="http://schemas.microsoft.com/office/drawing/2014/main" id="{DD25FDB4-F4EB-4536-9DE7-322F406860A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br>
              <a:rPr lang="en-US" altLang="en-US" dirty="0">
                <a:ea typeface="ＭＳ Ｐゴシック" panose="020B0600070205080204" pitchFamily="34" charset="-128"/>
              </a:rPr>
            </a:b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The </a:t>
            </a:r>
            <a:r>
              <a:rPr lang="en-US" altLang="en-US" u="sng" dirty="0">
                <a:ea typeface="ＭＳ Ｐゴシック" panose="020B0600070205080204" pitchFamily="34" charset="-128"/>
              </a:rPr>
              <a:t>day</a:t>
            </a:r>
            <a:r>
              <a:rPr lang="en-US" altLang="en-US" dirty="0">
                <a:ea typeface="ＭＳ Ｐゴシック" panose="020B0600070205080204" pitchFamily="34" charset="-128"/>
              </a:rPr>
              <a:t> was cold and dark.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id="{836500B1-5C62-4F0B-A65E-102596091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168650"/>
            <a:ext cx="6248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23556" name="Text Box 6">
            <a:extLst>
              <a:ext uri="{FF2B5EF4-FFF2-40B4-BE49-F238E27FC236}">
                <a16:creationId xmlns:a16="http://schemas.microsoft.com/office/drawing/2014/main" id="{E8B733BE-D686-4857-86F7-F16669349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6975" y="25558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400"/>
          </a:p>
        </p:txBody>
      </p:sp>
      <p:sp>
        <p:nvSpPr>
          <p:cNvPr id="23557" name="Rectangle 9">
            <a:extLst>
              <a:ext uri="{FF2B5EF4-FFF2-40B4-BE49-F238E27FC236}">
                <a16:creationId xmlns:a16="http://schemas.microsoft.com/office/drawing/2014/main" id="{25A0896D-7188-47ED-A618-44A7590616B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286000"/>
            <a:ext cx="77724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Answer</a:t>
            </a:r>
          </a:p>
        </p:txBody>
      </p:sp>
      <p:sp>
        <p:nvSpPr>
          <p:cNvPr id="23558" name="Rectangle 10">
            <a:extLst>
              <a:ext uri="{FF2B5EF4-FFF2-40B4-BE49-F238E27FC236}">
                <a16:creationId xmlns:a16="http://schemas.microsoft.com/office/drawing/2014/main" id="{2758105D-BBB3-4DC0-96B4-A4816D769A1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night</a:t>
            </a:r>
          </a:p>
        </p:txBody>
      </p:sp>
      <p:pic>
        <p:nvPicPr>
          <p:cNvPr id="1026" name="Picture 2" descr="Image result for night">
            <a:hlinkClick r:id="rId3"/>
            <a:extLst>
              <a:ext uri="{FF2B5EF4-FFF2-40B4-BE49-F238E27FC236}">
                <a16:creationId xmlns:a16="http://schemas.microsoft.com/office/drawing/2014/main" id="{54F563C6-EC48-4E6B-A72B-768AF9E85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68" y="363537"/>
            <a:ext cx="4203432" cy="236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night">
            <a:hlinkClick r:id="rId5"/>
            <a:extLst>
              <a:ext uri="{FF2B5EF4-FFF2-40B4-BE49-F238E27FC236}">
                <a16:creationId xmlns:a16="http://schemas.microsoft.com/office/drawing/2014/main" id="{5A843F98-14B1-4CEB-AB12-A75D57991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5053"/>
            <a:ext cx="4203432" cy="289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79F028-3704-460B-99A8-9D0843F8FB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13075"/>
            <a:ext cx="3575050" cy="3575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613409-51FD-4B55-9D02-8D8648C0ED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38" y="3260209"/>
            <a:ext cx="4203432" cy="33279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id="{F0FDD9C3-EFAA-4359-B3CE-FAA124482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170238"/>
            <a:ext cx="6248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AAE88900-23F8-4448-AC77-91F8B47DA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25" y="28638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B61C08-BCBC-4FE5-B0AE-53FCC047D8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What is the antonym for the underlined word?</a:t>
            </a:r>
            <a:endParaRPr lang="en-US" dirty="0"/>
          </a:p>
        </p:txBody>
      </p:sp>
      <p:sp>
        <p:nvSpPr>
          <p:cNvPr id="21509" name="Rectangle 6">
            <a:extLst>
              <a:ext uri="{FF2B5EF4-FFF2-40B4-BE49-F238E27FC236}">
                <a16:creationId xmlns:a16="http://schemas.microsoft.com/office/drawing/2014/main" id="{DD25FDB4-F4EB-4536-9DE7-322F406860A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Jayme </a:t>
            </a:r>
            <a:r>
              <a:rPr lang="en-US" altLang="en-US" u="sng" dirty="0">
                <a:ea typeface="ＭＳ Ｐゴシック" panose="020B0600070205080204" pitchFamily="34" charset="-128"/>
              </a:rPr>
              <a:t>bought</a:t>
            </a:r>
            <a:r>
              <a:rPr lang="en-US" altLang="en-US" dirty="0">
                <a:ea typeface="ＭＳ Ｐゴシック" panose="020B0600070205080204" pitchFamily="34" charset="-128"/>
              </a:rPr>
              <a:t> a new car this weekend.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8CD580-B053-464C-972A-02B732A044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590" y="4429919"/>
            <a:ext cx="3037710" cy="227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831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id="{836500B1-5C62-4F0B-A65E-102596091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168650"/>
            <a:ext cx="6248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23556" name="Text Box 6">
            <a:extLst>
              <a:ext uri="{FF2B5EF4-FFF2-40B4-BE49-F238E27FC236}">
                <a16:creationId xmlns:a16="http://schemas.microsoft.com/office/drawing/2014/main" id="{E8B733BE-D686-4857-86F7-F16669349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6975" y="25558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400"/>
          </a:p>
        </p:txBody>
      </p:sp>
      <p:sp>
        <p:nvSpPr>
          <p:cNvPr id="23557" name="Rectangle 9">
            <a:extLst>
              <a:ext uri="{FF2B5EF4-FFF2-40B4-BE49-F238E27FC236}">
                <a16:creationId xmlns:a16="http://schemas.microsoft.com/office/drawing/2014/main" id="{25A0896D-7188-47ED-A618-44A7590616B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286000"/>
            <a:ext cx="77724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Answer</a:t>
            </a:r>
          </a:p>
        </p:txBody>
      </p:sp>
      <p:sp>
        <p:nvSpPr>
          <p:cNvPr id="23558" name="Rectangle 10">
            <a:extLst>
              <a:ext uri="{FF2B5EF4-FFF2-40B4-BE49-F238E27FC236}">
                <a16:creationId xmlns:a16="http://schemas.microsoft.com/office/drawing/2014/main" id="{2758105D-BBB3-4DC0-96B4-A4816D769A1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Sold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2050" name="Picture 2" descr="Image result for sold">
            <a:hlinkClick r:id="rId3"/>
            <a:extLst>
              <a:ext uri="{FF2B5EF4-FFF2-40B4-BE49-F238E27FC236}">
                <a16:creationId xmlns:a16="http://schemas.microsoft.com/office/drawing/2014/main" id="{25066539-623B-4521-A164-6722D7757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952" y="3810000"/>
            <a:ext cx="3125048" cy="175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98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id="{F0FDD9C3-EFAA-4359-B3CE-FAA124482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170238"/>
            <a:ext cx="6248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AAE88900-23F8-4448-AC77-91F8B47DA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25" y="28638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B61C08-BCBC-4FE5-B0AE-53FCC047D8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What is the antonym for the underlined word?</a:t>
            </a:r>
            <a:endParaRPr lang="en-US" dirty="0"/>
          </a:p>
        </p:txBody>
      </p:sp>
      <p:sp>
        <p:nvSpPr>
          <p:cNvPr id="21509" name="Rectangle 6">
            <a:extLst>
              <a:ext uri="{FF2B5EF4-FFF2-40B4-BE49-F238E27FC236}">
                <a16:creationId xmlns:a16="http://schemas.microsoft.com/office/drawing/2014/main" id="{DD25FDB4-F4EB-4536-9DE7-322F406860A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He is an </a:t>
            </a:r>
            <a:r>
              <a:rPr lang="en-US" altLang="en-US" u="sng" dirty="0">
                <a:ea typeface="ＭＳ Ｐゴシック" panose="020B0600070205080204" pitchFamily="34" charset="-128"/>
              </a:rPr>
              <a:t>optimist</a:t>
            </a:r>
            <a:r>
              <a:rPr lang="en-US" altLang="en-US" dirty="0">
                <a:ea typeface="ＭＳ Ｐゴシック" panose="020B0600070205080204" pitchFamily="34" charset="-128"/>
              </a:rPr>
              <a:t> because he is hopeful about the future. </a:t>
            </a:r>
          </a:p>
        </p:txBody>
      </p:sp>
    </p:spTree>
    <p:extLst>
      <p:ext uri="{BB962C8B-B14F-4D97-AF65-F5344CB8AC3E}">
        <p14:creationId xmlns:p14="http://schemas.microsoft.com/office/powerpoint/2010/main" val="30872754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id="{836500B1-5C62-4F0B-A65E-102596091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168650"/>
            <a:ext cx="6248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23556" name="Text Box 6">
            <a:extLst>
              <a:ext uri="{FF2B5EF4-FFF2-40B4-BE49-F238E27FC236}">
                <a16:creationId xmlns:a16="http://schemas.microsoft.com/office/drawing/2014/main" id="{E8B733BE-D686-4857-86F7-F16669349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6975" y="25558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400"/>
          </a:p>
        </p:txBody>
      </p:sp>
      <p:sp>
        <p:nvSpPr>
          <p:cNvPr id="23557" name="Rectangle 9">
            <a:extLst>
              <a:ext uri="{FF2B5EF4-FFF2-40B4-BE49-F238E27FC236}">
                <a16:creationId xmlns:a16="http://schemas.microsoft.com/office/drawing/2014/main" id="{25A0896D-7188-47ED-A618-44A7590616B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286000"/>
            <a:ext cx="77724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Answer</a:t>
            </a:r>
          </a:p>
        </p:txBody>
      </p:sp>
      <p:sp>
        <p:nvSpPr>
          <p:cNvPr id="23558" name="Rectangle 10">
            <a:extLst>
              <a:ext uri="{FF2B5EF4-FFF2-40B4-BE49-F238E27FC236}">
                <a16:creationId xmlns:a16="http://schemas.microsoft.com/office/drawing/2014/main" id="{2758105D-BBB3-4DC0-96B4-A4816D769A1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Pessimist 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14C099-12D0-4EE4-AE19-91D32FFAEC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040" y="1697038"/>
            <a:ext cx="4132321" cy="381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A72384-EEA4-4652-A5A2-2A81B7F089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799"/>
            <a:ext cx="4762500" cy="429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14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715F5AD5-F387-4019-8B7F-17DFC0C5D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170238"/>
            <a:ext cx="6248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25603" name="AutoShape 3">
            <a:hlinkClick r:id="" action="ppaction://noaction" highlightClick="1"/>
            <a:hlinkHover r:id="" action="ppaction://hlinkshowjump?jump=firstslide"/>
            <a:extLst>
              <a:ext uri="{FF2B5EF4-FFF2-40B4-BE49-F238E27FC236}">
                <a16:creationId xmlns:a16="http://schemas.microsoft.com/office/drawing/2014/main" id="{6E402032-6901-45A8-8DE8-A6D1AA868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172200"/>
            <a:ext cx="1143000" cy="685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id="{A73F8323-2518-42F4-874B-D203C3041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3775" y="30527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400"/>
          </a:p>
        </p:txBody>
      </p:sp>
      <p:sp>
        <p:nvSpPr>
          <p:cNvPr id="25605" name="Rectangle 9">
            <a:extLst>
              <a:ext uri="{FF2B5EF4-FFF2-40B4-BE49-F238E27FC236}">
                <a16:creationId xmlns:a16="http://schemas.microsoft.com/office/drawing/2014/main" id="{AA5EDA7B-2058-431A-937C-B7A0F75CD45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286000"/>
            <a:ext cx="7772400" cy="1143000"/>
          </a:xfrm>
        </p:spPr>
        <p:txBody>
          <a:bodyPr>
            <a:normAutofit fontScale="90000"/>
          </a:bodyPr>
          <a:lstStyle/>
          <a:p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Find Two Antonyms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5606" name="Rectangle 10">
            <a:extLst>
              <a:ext uri="{FF2B5EF4-FFF2-40B4-BE49-F238E27FC236}">
                <a16:creationId xmlns:a16="http://schemas.microsoft.com/office/drawing/2014/main" id="{C702B4BA-0C96-4A55-B898-F9F8D8A460C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woman, child, kid, adult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41B49-D234-411F-AF57-CFBF5AF57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355" y="5104273"/>
            <a:ext cx="10515600" cy="1325563"/>
          </a:xfrm>
        </p:spPr>
        <p:txBody>
          <a:bodyPr/>
          <a:lstStyle/>
          <a:p>
            <a:r>
              <a:rPr lang="en-US" dirty="0"/>
              <a:t>        Happy                                       Sad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FF3A87-46C4-429D-8A10-E6CBAA2D3F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92" y="1630025"/>
            <a:ext cx="4343400" cy="290512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B997C5-73FC-4F56-820A-A47D67FE9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159" y="1525439"/>
            <a:ext cx="3114296" cy="311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1898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8">
            <a:extLst>
              <a:ext uri="{FF2B5EF4-FFF2-40B4-BE49-F238E27FC236}">
                <a16:creationId xmlns:a16="http://schemas.microsoft.com/office/drawing/2014/main" id="{7E6A1A38-7AB0-4594-A72C-76EDDCBD8A0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286000"/>
            <a:ext cx="77724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Answer </a:t>
            </a:r>
          </a:p>
        </p:txBody>
      </p:sp>
      <p:sp>
        <p:nvSpPr>
          <p:cNvPr id="27652" name="Rectangle 9">
            <a:extLst>
              <a:ext uri="{FF2B5EF4-FFF2-40B4-BE49-F238E27FC236}">
                <a16:creationId xmlns:a16="http://schemas.microsoft.com/office/drawing/2014/main" id="{B4F1A2FF-9B79-46B8-BCD4-4F75418ABE4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woman, 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child</a:t>
            </a:r>
            <a:r>
              <a:rPr lang="en-US" altLang="en-US" dirty="0">
                <a:ea typeface="ＭＳ Ｐゴシック" panose="020B0600070205080204" pitchFamily="34" charset="-128"/>
              </a:rPr>
              <a:t>, kid, 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adult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7070DB8D-B555-4CD0-A080-671E2E965B1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286000"/>
            <a:ext cx="77724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Find Two Antonyms 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6C0D900B-9625-44FC-8C3E-C6E0E7BCB46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br>
              <a:rPr lang="en-US" altLang="en-US" dirty="0">
                <a:ea typeface="ＭＳ Ｐゴシック" panose="020B0600070205080204" pitchFamily="34" charset="-128"/>
              </a:rPr>
            </a:b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guest, VIP, host, customer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>
            <a:extLst>
              <a:ext uri="{FF2B5EF4-FFF2-40B4-BE49-F238E27FC236}">
                <a16:creationId xmlns:a16="http://schemas.microsoft.com/office/drawing/2014/main" id="{26982BAB-9716-4E34-900A-78DE1AFF868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286000"/>
            <a:ext cx="77724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Answer </a:t>
            </a:r>
          </a:p>
        </p:txBody>
      </p:sp>
      <p:sp>
        <p:nvSpPr>
          <p:cNvPr id="31747" name="Rectangle 9">
            <a:extLst>
              <a:ext uri="{FF2B5EF4-FFF2-40B4-BE49-F238E27FC236}">
                <a16:creationId xmlns:a16="http://schemas.microsoft.com/office/drawing/2014/main" id="{AAD0B9E2-260A-4BEE-BBE0-1CD4191352B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guest</a:t>
            </a:r>
            <a:r>
              <a:rPr lang="en-US" altLang="en-US" dirty="0">
                <a:ea typeface="ＭＳ Ｐゴシック" panose="020B0600070205080204" pitchFamily="34" charset="-128"/>
              </a:rPr>
              <a:t>, VIP, 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host</a:t>
            </a:r>
            <a:r>
              <a:rPr lang="en-US" altLang="en-US" dirty="0">
                <a:ea typeface="ＭＳ Ｐゴシック" panose="020B0600070205080204" pitchFamily="34" charset="-128"/>
              </a:rPr>
              <a:t>, customer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B146A4-7692-4766-ADEC-A352D9F282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68" y="1904868"/>
            <a:ext cx="3048264" cy="30482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A817BC-A788-4D63-9FFD-D71403DA64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882" y="2592388"/>
            <a:ext cx="2838450" cy="20193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715F5AD5-F387-4019-8B7F-17DFC0C5D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170238"/>
            <a:ext cx="6248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25603" name="AutoShape 3">
            <a:hlinkClick r:id="" action="ppaction://noaction" highlightClick="1"/>
            <a:hlinkHover r:id="" action="ppaction://hlinkshowjump?jump=firstslide"/>
            <a:extLst>
              <a:ext uri="{FF2B5EF4-FFF2-40B4-BE49-F238E27FC236}">
                <a16:creationId xmlns:a16="http://schemas.microsoft.com/office/drawing/2014/main" id="{6E402032-6901-45A8-8DE8-A6D1AA868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172200"/>
            <a:ext cx="1143000" cy="685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id="{A73F8323-2518-42F4-874B-D203C3041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3775" y="30527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400"/>
          </a:p>
        </p:txBody>
      </p:sp>
      <p:sp>
        <p:nvSpPr>
          <p:cNvPr id="25605" name="Rectangle 9">
            <a:extLst>
              <a:ext uri="{FF2B5EF4-FFF2-40B4-BE49-F238E27FC236}">
                <a16:creationId xmlns:a16="http://schemas.microsoft.com/office/drawing/2014/main" id="{AA5EDA7B-2058-431A-937C-B7A0F75CD45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762098"/>
            <a:ext cx="7772400" cy="1143000"/>
          </a:xfrm>
        </p:spPr>
        <p:txBody>
          <a:bodyPr>
            <a:normAutofit fontScale="90000"/>
          </a:bodyPr>
          <a:lstStyle/>
          <a:p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Review of Antonyms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5606" name="Rectangle 10">
            <a:extLst>
              <a:ext uri="{FF2B5EF4-FFF2-40B4-BE49-F238E27FC236}">
                <a16:creationId xmlns:a16="http://schemas.microsoft.com/office/drawing/2014/main" id="{C702B4BA-0C96-4A55-B898-F9F8D8A460C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01775" y="1433901"/>
            <a:ext cx="9144000" cy="3694923"/>
          </a:xfrm>
        </p:spPr>
        <p:txBody>
          <a:bodyPr>
            <a:normAutofit fontScale="25000" lnSpcReduction="20000"/>
          </a:bodyPr>
          <a:lstStyle/>
          <a:p>
            <a:pPr marL="457200" indent="-457200">
              <a:buAutoNum type="arabicPeriod"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457200" indent="-457200">
              <a:buAutoNum type="arabicPeriod"/>
            </a:pPr>
            <a:r>
              <a:rPr lang="en-US" altLang="en-US" sz="6400" dirty="0">
                <a:ea typeface="ＭＳ Ｐゴシック" panose="020B0600070205080204" pitchFamily="34" charset="-128"/>
              </a:rPr>
              <a:t>Happy &lt;-&gt; Sad</a:t>
            </a:r>
          </a:p>
          <a:p>
            <a:pPr marL="457200" indent="-457200">
              <a:buAutoNum type="arabicPeriod"/>
            </a:pPr>
            <a:r>
              <a:rPr lang="en-US" altLang="en-US" sz="6400" dirty="0">
                <a:ea typeface="ＭＳ Ｐゴシック" panose="020B0600070205080204" pitchFamily="34" charset="-128"/>
              </a:rPr>
              <a:t>Sit &lt;-&gt; Stand</a:t>
            </a:r>
          </a:p>
          <a:p>
            <a:pPr marL="457200" indent="-457200">
              <a:buAutoNum type="arabicPeriod"/>
            </a:pPr>
            <a:r>
              <a:rPr lang="en-US" altLang="en-US" sz="6400" dirty="0">
                <a:ea typeface="ＭＳ Ｐゴシック" panose="020B0600070205080204" pitchFamily="34" charset="-128"/>
              </a:rPr>
              <a:t>Big &lt;-&gt; Small</a:t>
            </a:r>
          </a:p>
          <a:p>
            <a:pPr marL="457200" indent="-457200">
              <a:buAutoNum type="arabicPeriod"/>
            </a:pPr>
            <a:r>
              <a:rPr lang="en-US" altLang="en-US" sz="6400" dirty="0">
                <a:ea typeface="ＭＳ Ｐゴシック" panose="020B0600070205080204" pitchFamily="34" charset="-128"/>
              </a:rPr>
              <a:t>Hot &lt;-&gt; Cold</a:t>
            </a:r>
          </a:p>
          <a:p>
            <a:pPr marL="457200" indent="-457200">
              <a:buAutoNum type="arabicPeriod"/>
            </a:pPr>
            <a:r>
              <a:rPr lang="en-US" altLang="en-US" sz="6400" dirty="0">
                <a:ea typeface="ＭＳ Ｐゴシック" panose="020B0600070205080204" pitchFamily="34" charset="-128"/>
              </a:rPr>
              <a:t>Sweet &lt;-&gt; Bitter</a:t>
            </a:r>
          </a:p>
          <a:p>
            <a:pPr marL="457200" indent="-457200">
              <a:buAutoNum type="arabicPeriod"/>
            </a:pPr>
            <a:r>
              <a:rPr lang="en-US" altLang="en-US" sz="6400" dirty="0">
                <a:ea typeface="ＭＳ Ｐゴシック" panose="020B0600070205080204" pitchFamily="34" charset="-128"/>
              </a:rPr>
              <a:t>Fast &lt;-&gt; Slow</a:t>
            </a:r>
          </a:p>
          <a:p>
            <a:pPr marL="457200" indent="-457200">
              <a:buAutoNum type="arabicPeriod"/>
            </a:pPr>
            <a:r>
              <a:rPr lang="en-US" altLang="en-US" sz="6400" dirty="0">
                <a:ea typeface="ＭＳ Ｐゴシック" panose="020B0600070205080204" pitchFamily="34" charset="-128"/>
              </a:rPr>
              <a:t>Old &lt;-&gt; Young</a:t>
            </a:r>
          </a:p>
          <a:p>
            <a:pPr marL="457200" indent="-457200">
              <a:buAutoNum type="arabicPeriod"/>
            </a:pPr>
            <a:r>
              <a:rPr lang="en-US" altLang="en-US" sz="6400" dirty="0">
                <a:ea typeface="ＭＳ Ｐゴシック" panose="020B0600070205080204" pitchFamily="34" charset="-128"/>
              </a:rPr>
              <a:t>Present &lt;-&gt; Absent</a:t>
            </a:r>
          </a:p>
          <a:p>
            <a:pPr marL="457200" indent="-457200">
              <a:buAutoNum type="arabicPeriod"/>
            </a:pPr>
            <a:r>
              <a:rPr lang="en-US" altLang="en-US" sz="6400" dirty="0">
                <a:ea typeface="ＭＳ Ｐゴシック" panose="020B0600070205080204" pitchFamily="34" charset="-128"/>
              </a:rPr>
              <a:t>Day &lt;-&gt; Night</a:t>
            </a:r>
          </a:p>
          <a:p>
            <a:pPr marL="457200" indent="-457200">
              <a:buAutoNum type="arabicPeriod"/>
            </a:pPr>
            <a:r>
              <a:rPr lang="en-US" altLang="en-US" sz="6400" dirty="0">
                <a:ea typeface="ＭＳ Ｐゴシック" panose="020B0600070205080204" pitchFamily="34" charset="-128"/>
              </a:rPr>
              <a:t>Bought &lt;-&gt; Sold</a:t>
            </a:r>
          </a:p>
          <a:p>
            <a:pPr marL="457200" indent="-457200">
              <a:buAutoNum type="arabicPeriod"/>
            </a:pPr>
            <a:r>
              <a:rPr lang="en-US" altLang="en-US" sz="6400" dirty="0">
                <a:ea typeface="ＭＳ Ｐゴシック" panose="020B0600070205080204" pitchFamily="34" charset="-128"/>
              </a:rPr>
              <a:t>Optimist &lt;-&gt; Pessimist</a:t>
            </a:r>
          </a:p>
          <a:p>
            <a:pPr marL="457200" indent="-457200">
              <a:buAutoNum type="arabicPeriod"/>
            </a:pPr>
            <a:r>
              <a:rPr lang="en-US" altLang="en-US" sz="6400" dirty="0">
                <a:ea typeface="ＭＳ Ｐゴシック" panose="020B0600070205080204" pitchFamily="34" charset="-128"/>
              </a:rPr>
              <a:t>Child &lt;-&gt; Adult</a:t>
            </a:r>
          </a:p>
          <a:p>
            <a:pPr marL="457200" indent="-457200">
              <a:buAutoNum type="arabicPeriod"/>
            </a:pPr>
            <a:r>
              <a:rPr lang="en-US" altLang="en-US" sz="6400" dirty="0">
                <a:ea typeface="ＭＳ Ｐゴシック" panose="020B0600070205080204" pitchFamily="34" charset="-128"/>
              </a:rPr>
              <a:t>Guest &lt;-&gt; Host </a:t>
            </a:r>
          </a:p>
          <a:p>
            <a:pPr marL="457200" indent="-457200">
              <a:buAutoNum type="arabicPeriod"/>
            </a:pPr>
            <a:endParaRPr lang="en-US" altLang="en-US" sz="6400" dirty="0">
              <a:ea typeface="ＭＳ Ｐゴシック" panose="020B0600070205080204" pitchFamily="34" charset="-128"/>
            </a:endParaRPr>
          </a:p>
          <a:p>
            <a:pPr marL="457200" indent="-457200">
              <a:buAutoNum type="arabicPeriod"/>
            </a:pPr>
            <a:endParaRPr lang="en-US" altLang="en-US" sz="5600" dirty="0">
              <a:ea typeface="ＭＳ Ｐゴシック" panose="020B0600070205080204" pitchFamily="34" charset="-128"/>
            </a:endParaRPr>
          </a:p>
          <a:p>
            <a:pPr marL="457200" indent="-457200">
              <a:buAutoNum type="arabicPeriod"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6303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BFD6C-B8AA-465E-A3BF-47CA71FC0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B8FA10-5888-4FDC-8B92-84DAD02239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5" y="1"/>
            <a:ext cx="9048750" cy="7658100"/>
          </a:xfrm>
        </p:spPr>
      </p:pic>
    </p:spTree>
    <p:extLst>
      <p:ext uri="{BB962C8B-B14F-4D97-AF65-F5344CB8AC3E}">
        <p14:creationId xmlns:p14="http://schemas.microsoft.com/office/powerpoint/2010/main" val="1414214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BFD6C-B8AA-465E-A3BF-47CA71FC0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B8FA10-5888-4FDC-8B92-84DAD02239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5" y="1"/>
            <a:ext cx="9048750" cy="7658100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6AA81A5-831D-49DF-A24F-A94B2E6DD0CE}"/>
              </a:ext>
            </a:extLst>
          </p:cNvPr>
          <p:cNvSpPr txBox="1">
            <a:spLocks/>
          </p:cNvSpPr>
          <p:nvPr/>
        </p:nvSpPr>
        <p:spPr>
          <a:xfrm>
            <a:off x="936523" y="533041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            Sit                               Stand</a:t>
            </a:r>
          </a:p>
        </p:txBody>
      </p:sp>
    </p:spTree>
    <p:extLst>
      <p:ext uri="{BB962C8B-B14F-4D97-AF65-F5344CB8AC3E}">
        <p14:creationId xmlns:p14="http://schemas.microsoft.com/office/powerpoint/2010/main" val="135315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9536E-65C1-4153-BCA7-29B86048C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EB2042F-BFAD-4CF7-A70C-66499A9775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414" y="365125"/>
            <a:ext cx="8629235" cy="5811838"/>
          </a:xfrm>
        </p:spPr>
      </p:pic>
    </p:spTree>
    <p:extLst>
      <p:ext uri="{BB962C8B-B14F-4D97-AF65-F5344CB8AC3E}">
        <p14:creationId xmlns:p14="http://schemas.microsoft.com/office/powerpoint/2010/main" val="1997488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9536E-65C1-4153-BCA7-29B86048C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EB2042F-BFAD-4CF7-A70C-66499A9775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414" y="365125"/>
            <a:ext cx="8629235" cy="5811838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523567A-0A05-400A-9F98-4FFA0FFF1721}"/>
              </a:ext>
            </a:extLst>
          </p:cNvPr>
          <p:cNvSpPr txBox="1">
            <a:spLocks/>
          </p:cNvSpPr>
          <p:nvPr/>
        </p:nvSpPr>
        <p:spPr>
          <a:xfrm>
            <a:off x="1676400" y="57138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             Big                                  Small</a:t>
            </a:r>
          </a:p>
        </p:txBody>
      </p:sp>
    </p:spTree>
    <p:extLst>
      <p:ext uri="{BB962C8B-B14F-4D97-AF65-F5344CB8AC3E}">
        <p14:creationId xmlns:p14="http://schemas.microsoft.com/office/powerpoint/2010/main" val="1162033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63C84-AA6D-492C-9A33-F57B1A1EC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197D51-C5A3-4D62-8E48-A04C3D67D4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819150"/>
            <a:ext cx="11763375" cy="4859306"/>
          </a:xfrm>
        </p:spPr>
      </p:pic>
    </p:spTree>
    <p:extLst>
      <p:ext uri="{BB962C8B-B14F-4D97-AF65-F5344CB8AC3E}">
        <p14:creationId xmlns:p14="http://schemas.microsoft.com/office/powerpoint/2010/main" val="2253015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63C84-AA6D-492C-9A33-F57B1A1EC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197D51-C5A3-4D62-8E48-A04C3D67D4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854567"/>
            <a:ext cx="11763375" cy="4859306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C47D14E-83DA-4D68-AC90-89CFCAEE4CF1}"/>
              </a:ext>
            </a:extLst>
          </p:cNvPr>
          <p:cNvSpPr txBox="1">
            <a:spLocks/>
          </p:cNvSpPr>
          <p:nvPr/>
        </p:nvSpPr>
        <p:spPr>
          <a:xfrm>
            <a:off x="1224116" y="534065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      Hot                                             Cold</a:t>
            </a:r>
          </a:p>
        </p:txBody>
      </p:sp>
    </p:spTree>
    <p:extLst>
      <p:ext uri="{BB962C8B-B14F-4D97-AF65-F5344CB8AC3E}">
        <p14:creationId xmlns:p14="http://schemas.microsoft.com/office/powerpoint/2010/main" val="2450834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880</TotalTime>
  <Words>325</Words>
  <Application>Microsoft Office PowerPoint</Application>
  <PresentationFormat>Widescreen</PresentationFormat>
  <Paragraphs>84</Paragraphs>
  <Slides>33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Office Theme</vt:lpstr>
      <vt:lpstr>Antonyms</vt:lpstr>
      <vt:lpstr>PowerPoint Presentation</vt:lpstr>
      <vt:lpstr>        Happy                                       Sad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Opposite Song – Dancing Time! </vt:lpstr>
      <vt:lpstr>Antonyms </vt:lpstr>
      <vt:lpstr>Antonyms Game</vt:lpstr>
      <vt:lpstr>Antonyms – Fill in the blanks</vt:lpstr>
      <vt:lpstr>Antonyms – Fill in the blanks</vt:lpstr>
      <vt:lpstr>Antonyms – Fill in the blanks </vt:lpstr>
      <vt:lpstr>Antonyms – Fill in the blanks </vt:lpstr>
      <vt:lpstr>Antonyms – Fill in the blanks </vt:lpstr>
      <vt:lpstr>Antonyms – Fill in the blanks </vt:lpstr>
      <vt:lpstr>Antonyms – Fill in the blanks </vt:lpstr>
      <vt:lpstr>Antonyms – Fill in the blanks </vt:lpstr>
      <vt:lpstr>Antonyms – Fill in the blanks </vt:lpstr>
      <vt:lpstr>Antonyms – Fill in the blanks </vt:lpstr>
      <vt:lpstr>What is the antonym for the underlined word?</vt:lpstr>
      <vt:lpstr>Answer</vt:lpstr>
      <vt:lpstr>What is the antonym for the underlined word?</vt:lpstr>
      <vt:lpstr>Answer</vt:lpstr>
      <vt:lpstr>What is the antonym for the underlined word?</vt:lpstr>
      <vt:lpstr>Answer</vt:lpstr>
      <vt:lpstr> Find Two Antonyms </vt:lpstr>
      <vt:lpstr>Answer </vt:lpstr>
      <vt:lpstr>Find Two Antonyms </vt:lpstr>
      <vt:lpstr>Answer </vt:lpstr>
      <vt:lpstr> Review of Antonyms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Stars</dc:title>
  <dc:creator>kang kiyoung</dc:creator>
  <cp:lastModifiedBy>Lydia</cp:lastModifiedBy>
  <cp:revision>96</cp:revision>
  <dcterms:created xsi:type="dcterms:W3CDTF">2019-03-02T14:25:36Z</dcterms:created>
  <dcterms:modified xsi:type="dcterms:W3CDTF">2019-03-16T23:59:17Z</dcterms:modified>
</cp:coreProperties>
</file>