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855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제목 없는 구역" id="{33E74EBC-9A06-A84F-96D7-F60507DCAA8B}">
          <p14:sldIdLst/>
        </p14:section>
        <p14:section name="제목 없는 구역" id="{A52383B0-1D80-6342-B164-28B3E7468F06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/>
    <p:restoredTop sz="94663"/>
  </p:normalViewPr>
  <p:slideViewPr>
    <p:cSldViewPr snapToGrid="0" snapToObjects="1">
      <p:cViewPr varScale="1">
        <p:scale>
          <a:sx n="85" d="100"/>
          <a:sy n="85" d="100"/>
        </p:scale>
        <p:origin x="17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ore-KR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A23BA-D6DA-744A-9204-E99AB3B2BE9D}" type="datetimeFigureOut">
              <a:rPr lang="ko-Kore-KR" smtClean="0"/>
              <a:t>2020. 1. 31.</a:t>
            </a:fld>
            <a:endParaRPr lang="ko-Kore-KR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ore-KR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ko-Kore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ore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0683C-13C1-7F4D-A264-FD8A531D6BEB}" type="slidenum">
              <a:rPr lang="ko-Kore-KR" smtClean="0"/>
              <a:t>‹#›</a:t>
            </a:fld>
            <a:endParaRPr lang="ko-Kore-KR"/>
          </a:p>
        </p:txBody>
      </p:sp>
    </p:spTree>
    <p:extLst>
      <p:ext uri="{BB962C8B-B14F-4D97-AF65-F5344CB8AC3E}">
        <p14:creationId xmlns:p14="http://schemas.microsoft.com/office/powerpoint/2010/main" val="1355265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680" y="3182325"/>
            <a:ext cx="5204640" cy="219456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2625">
                <a:solidFill>
                  <a:srgbClr val="262626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6047" y="5803392"/>
            <a:ext cx="3825907" cy="1653192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42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425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FBFA-8ECE-CF4E-9C18-72F25B3F3992}" type="datetime1">
              <a:rPr lang="ko-KR" altLang="en-US" smtClean="0"/>
              <a:t>2020. 1. 31.</a:t>
            </a:fld>
            <a:endParaRPr lang="ko-Kore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ore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0418-4ACB-434C-A93E-368E7871A348}" type="slidenum">
              <a:rPr lang="ko-Kore-KR" smtClean="0"/>
              <a:t>‹#›</a:t>
            </a:fld>
            <a:endParaRPr lang="ko-Kore-KR"/>
          </a:p>
        </p:txBody>
      </p:sp>
    </p:spTree>
    <p:extLst>
      <p:ext uri="{BB962C8B-B14F-4D97-AF65-F5344CB8AC3E}">
        <p14:creationId xmlns:p14="http://schemas.microsoft.com/office/powerpoint/2010/main" val="29922040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9030-E64E-F04B-B815-FDC24293B427}" type="datetime1">
              <a:rPr lang="ko-KR" altLang="en-US" smtClean="0"/>
              <a:t>2020. 1. 31.</a:t>
            </a:fld>
            <a:endParaRPr lang="ko-Kore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ore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0418-4ACB-434C-A93E-368E7871A348}" type="slidenum">
              <a:rPr lang="ko-Kore-KR" smtClean="0"/>
              <a:t>‹#›</a:t>
            </a:fld>
            <a:endParaRPr lang="ko-Kore-KR"/>
          </a:p>
        </p:txBody>
      </p:sp>
    </p:spTree>
    <p:extLst>
      <p:ext uri="{BB962C8B-B14F-4D97-AF65-F5344CB8AC3E}">
        <p14:creationId xmlns:p14="http://schemas.microsoft.com/office/powerpoint/2010/main" val="421461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67375" y="1249680"/>
            <a:ext cx="790475" cy="664464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4534" y="1249680"/>
            <a:ext cx="3537131" cy="664464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5079-9497-F545-85AC-6BFA698DCD4D}" type="datetime1">
              <a:rPr lang="ko-KR" altLang="en-US" smtClean="0"/>
              <a:t>2020. 1. 31.</a:t>
            </a:fld>
            <a:endParaRPr lang="ko-Kore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ore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0418-4ACB-434C-A93E-368E7871A348}" type="slidenum">
              <a:rPr lang="ko-Kore-KR" smtClean="0"/>
              <a:t>‹#›</a:t>
            </a:fld>
            <a:endParaRPr lang="ko-Kore-KR"/>
          </a:p>
        </p:txBody>
      </p:sp>
    </p:spTree>
    <p:extLst>
      <p:ext uri="{BB962C8B-B14F-4D97-AF65-F5344CB8AC3E}">
        <p14:creationId xmlns:p14="http://schemas.microsoft.com/office/powerpoint/2010/main" val="210787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3CFC-B449-2947-B39D-7E37442EFC5B}" type="datetime1">
              <a:rPr lang="ko-KR" altLang="en-US" smtClean="0"/>
              <a:t>2020. 1. 31.</a:t>
            </a:fld>
            <a:endParaRPr lang="ko-Kore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ore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0418-4ACB-434C-A93E-368E7871A348}" type="slidenum">
              <a:rPr lang="ko-Kore-KR" smtClean="0"/>
              <a:t>‹#›</a:t>
            </a:fld>
            <a:endParaRPr lang="ko-Kore-KR"/>
          </a:p>
        </p:txBody>
      </p:sp>
    </p:spTree>
    <p:extLst>
      <p:ext uri="{BB962C8B-B14F-4D97-AF65-F5344CB8AC3E}">
        <p14:creationId xmlns:p14="http://schemas.microsoft.com/office/powerpoint/2010/main" val="277840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3182325"/>
            <a:ext cx="5205222" cy="219456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2625">
                <a:solidFill>
                  <a:srgbClr val="262626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047" y="5803287"/>
            <a:ext cx="3825907" cy="1686776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425">
                <a:solidFill>
                  <a:schemeClr val="tx1"/>
                </a:solidFill>
              </a:defRPr>
            </a:lvl1pPr>
            <a:lvl2pPr marL="34290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0971-EABC-4A42-90A1-767153AB3354}" type="datetime1">
              <a:rPr lang="ko-KR" altLang="en-US" smtClean="0"/>
              <a:t>2020. 1. 31.</a:t>
            </a:fld>
            <a:endParaRPr lang="ko-Kore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ore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0418-4ACB-434C-A93E-368E7871A348}" type="slidenum">
              <a:rPr lang="ko-Kore-KR" smtClean="0"/>
              <a:t>‹#›</a:t>
            </a:fld>
            <a:endParaRPr lang="ko-Kore-KR"/>
          </a:p>
        </p:txBody>
      </p:sp>
    </p:spTree>
    <p:extLst>
      <p:ext uri="{BB962C8B-B14F-4D97-AF65-F5344CB8AC3E}">
        <p14:creationId xmlns:p14="http://schemas.microsoft.com/office/powerpoint/2010/main" val="745913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6680" y="3517392"/>
            <a:ext cx="2466017" cy="413597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5303" y="3517392"/>
            <a:ext cx="2467887" cy="413597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0026D-1F89-3C4A-9681-FBC06E62E077}" type="datetime1">
              <a:rPr lang="ko-KR" altLang="en-US" smtClean="0"/>
              <a:t>2020. 1. 31.</a:t>
            </a:fld>
            <a:endParaRPr lang="ko-Kore-K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ore-K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0418-4ACB-434C-A93E-368E7871A348}" type="slidenum">
              <a:rPr lang="ko-Kore-KR" smtClean="0"/>
              <a:t>‹#›</a:t>
            </a:fld>
            <a:endParaRPr lang="ko-Kore-KR"/>
          </a:p>
        </p:txBody>
      </p:sp>
    </p:spTree>
    <p:extLst>
      <p:ext uri="{BB962C8B-B14F-4D97-AF65-F5344CB8AC3E}">
        <p14:creationId xmlns:p14="http://schemas.microsoft.com/office/powerpoint/2010/main" val="20954003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6679" y="3084579"/>
            <a:ext cx="2466018" cy="938783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679" y="4191000"/>
            <a:ext cx="2466018" cy="346236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5303" y="4191000"/>
            <a:ext cx="2467887" cy="3462368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65303" y="3084579"/>
            <a:ext cx="2467887" cy="938783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800BD-617B-A147-8339-06B1A769D53D}" type="datetime1">
              <a:rPr lang="ko-KR" altLang="en-US" smtClean="0"/>
              <a:t>2020. 1. 31.</a:t>
            </a:fld>
            <a:endParaRPr lang="ko-Kore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ore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0418-4ACB-434C-A93E-368E7871A348}" type="slidenum">
              <a:rPr lang="ko-Kore-KR" smtClean="0"/>
              <a:t>‹#›</a:t>
            </a:fld>
            <a:endParaRPr lang="ko-Kore-K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4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5CDD-6318-2B48-8321-F6A4AC39B8DE}" type="datetime1">
              <a:rPr lang="ko-KR" altLang="en-US" smtClean="0"/>
              <a:t>2020. 1. 31.</a:t>
            </a:fld>
            <a:endParaRPr lang="ko-Kore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ore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0418-4ACB-434C-A93E-368E7871A348}" type="slidenum">
              <a:rPr lang="ko-Kore-KR" smtClean="0"/>
              <a:t>‹#›</a:t>
            </a:fld>
            <a:endParaRPr lang="ko-Kore-KR"/>
          </a:p>
        </p:txBody>
      </p:sp>
    </p:spTree>
    <p:extLst>
      <p:ext uri="{BB962C8B-B14F-4D97-AF65-F5344CB8AC3E}">
        <p14:creationId xmlns:p14="http://schemas.microsoft.com/office/powerpoint/2010/main" val="300338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BD80-A049-DE40-90E8-846A3EE8DCF3}" type="datetime1">
              <a:rPr lang="ko-KR" altLang="en-US" smtClean="0"/>
              <a:t>2020. 1. 31.</a:t>
            </a:fld>
            <a:endParaRPr lang="ko-Kore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ore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0418-4ACB-434C-A93E-368E7871A348}" type="slidenum">
              <a:rPr lang="ko-Kore-KR" smtClean="0"/>
              <a:t>‹#›</a:t>
            </a:fld>
            <a:endParaRPr lang="ko-Kore-KR"/>
          </a:p>
        </p:txBody>
      </p:sp>
    </p:spTree>
    <p:extLst>
      <p:ext uri="{BB962C8B-B14F-4D97-AF65-F5344CB8AC3E}">
        <p14:creationId xmlns:p14="http://schemas.microsoft.com/office/powerpoint/2010/main" val="348390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342900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27" y="2991773"/>
            <a:ext cx="2467946" cy="1521996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1575">
                <a:solidFill>
                  <a:srgbClr val="262626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9045" y="1072896"/>
            <a:ext cx="2708910" cy="6998208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224" y="4733224"/>
            <a:ext cx="2134553" cy="2925381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D367-12A5-614F-A05D-967E0D030CDB}" type="datetime1">
              <a:rPr lang="ko-KR" altLang="en-US" smtClean="0"/>
              <a:t>2020. 1. 31.</a:t>
            </a:fld>
            <a:endParaRPr lang="ko-Kore-K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80527" y="8314944"/>
            <a:ext cx="2854799" cy="42672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ko-Kore-K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0418-4ACB-434C-A93E-368E7871A348}" type="slidenum">
              <a:rPr lang="ko-Kore-KR" smtClean="0"/>
              <a:t>‹#›</a:t>
            </a:fld>
            <a:endParaRPr lang="ko-Kore-KR"/>
          </a:p>
        </p:txBody>
      </p:sp>
    </p:spTree>
    <p:extLst>
      <p:ext uri="{BB962C8B-B14F-4D97-AF65-F5344CB8AC3E}">
        <p14:creationId xmlns:p14="http://schemas.microsoft.com/office/powerpoint/2010/main" val="34553203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2900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91771"/>
            <a:ext cx="2468880" cy="1524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1575">
                <a:solidFill>
                  <a:srgbClr val="262626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29000" y="0"/>
            <a:ext cx="3432430" cy="9144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224" y="4733226"/>
            <a:ext cx="2134553" cy="2925383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4DCC3C9-40C8-694C-8D9C-2717860FFDF0}" type="datetime1">
              <a:rPr lang="ko-KR" altLang="en-US" smtClean="0"/>
              <a:t>2020. 1. 31.</a:t>
            </a:fld>
            <a:endParaRPr lang="ko-Kore-K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80060" y="8314944"/>
            <a:ext cx="2852928" cy="42672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0418-4ACB-434C-A93E-368E7871A348}" type="slidenum">
              <a:rPr lang="ko-Kore-KR" smtClean="0"/>
              <a:t>‹#›</a:t>
            </a:fld>
            <a:endParaRPr lang="ko-Kore-KR"/>
          </a:p>
        </p:txBody>
      </p:sp>
    </p:spTree>
    <p:extLst>
      <p:ext uri="{BB962C8B-B14F-4D97-AF65-F5344CB8AC3E}">
        <p14:creationId xmlns:p14="http://schemas.microsoft.com/office/powerpoint/2010/main" val="356774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4534" y="1286256"/>
            <a:ext cx="4453316" cy="158496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4534" y="3517394"/>
            <a:ext cx="4453316" cy="4135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4207" y="8318422"/>
            <a:ext cx="1548983" cy="4319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B6BDDF4-2E28-B040-A9F6-F5029750E2F4}" type="datetime1">
              <a:rPr lang="ko-KR" altLang="en-US" smtClean="0"/>
              <a:t>2020. 1. 31.</a:t>
            </a:fld>
            <a:endParaRPr lang="ko-Kore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6679" y="8314944"/>
            <a:ext cx="3417498" cy="4267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ko-Kore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0084" y="8290560"/>
            <a:ext cx="274320" cy="48768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fld id="{0BF50418-4ACB-434C-A93E-368E7871A348}" type="slidenum">
              <a:rPr lang="ko-Kore-KR" smtClean="0"/>
              <a:t>‹#›</a:t>
            </a:fld>
            <a:endParaRPr lang="ko-Kore-KR"/>
          </a:p>
        </p:txBody>
      </p:sp>
    </p:spTree>
    <p:extLst>
      <p:ext uri="{BB962C8B-B14F-4D97-AF65-F5344CB8AC3E}">
        <p14:creationId xmlns:p14="http://schemas.microsoft.com/office/powerpoint/2010/main" val="168396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56" r:id="rId1"/>
    <p:sldLayoutId id="2147484857" r:id="rId2"/>
    <p:sldLayoutId id="2147484858" r:id="rId3"/>
    <p:sldLayoutId id="2147484859" r:id="rId4"/>
    <p:sldLayoutId id="2147484860" r:id="rId5"/>
    <p:sldLayoutId id="2147484861" r:id="rId6"/>
    <p:sldLayoutId id="2147484862" r:id="rId7"/>
    <p:sldLayoutId id="2147484863" r:id="rId8"/>
    <p:sldLayoutId id="2147484864" r:id="rId9"/>
    <p:sldLayoutId id="2147484865" r:id="rId10"/>
    <p:sldLayoutId id="2147484866" r:id="rId11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1950" kern="1200" cap="all" spc="15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85838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442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3716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gse.ac.kr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EE6986-6C1B-4F41-914D-F3EF39FCD5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08" y="193964"/>
            <a:ext cx="6511637" cy="8783781"/>
          </a:xfrm>
        </p:spPr>
        <p:txBody>
          <a:bodyPr/>
          <a:lstStyle/>
          <a:p>
            <a:endParaRPr lang="ko-Kore-KR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16A020F-5F56-3641-ACF8-D3E8B182A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637" y="374754"/>
            <a:ext cx="6026726" cy="84694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국제영어대학원대학교</a:t>
            </a:r>
            <a:endParaRPr lang="en-US" altLang="ko-KR" sz="1600" b="1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1600" b="1" dirty="0">
                <a:solidFill>
                  <a:schemeClr val="accent6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2020</a:t>
            </a:r>
            <a:r>
              <a:rPr lang="ko-KR" altLang="en-US" sz="1600" b="1" dirty="0">
                <a:solidFill>
                  <a:schemeClr val="accent6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학년도 봄학기 </a:t>
            </a:r>
            <a:endParaRPr lang="en-US" altLang="ko-KR" sz="1600" b="1" dirty="0">
              <a:solidFill>
                <a:schemeClr val="accent6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1600" b="1" dirty="0">
                <a:solidFill>
                  <a:schemeClr val="accent6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영어교육 석사과정 타임스테솔 특별전형 장학생 모집 </a:t>
            </a:r>
            <a:br>
              <a:rPr lang="en-US" altLang="ko-KR" sz="14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</a:br>
            <a:br>
              <a:rPr lang="en-US" altLang="ko-KR" sz="1400" dirty="0">
                <a:solidFill>
                  <a:schemeClr val="bg1"/>
                </a:solidFill>
                <a:highlight>
                  <a:srgbClr val="800000"/>
                </a:highlight>
                <a:latin typeface="HY견고딕" pitchFamily="18" charset="-127"/>
                <a:ea typeface="HY견고딕" pitchFamily="18" charset="-127"/>
              </a:rPr>
            </a:br>
            <a:r>
              <a:rPr lang="en-US" altLang="ko-KR" sz="1600" b="1" dirty="0">
                <a:solidFill>
                  <a:schemeClr val="tx1"/>
                </a:solidFill>
                <a:highlight>
                  <a:srgbClr val="800000"/>
                </a:highlight>
                <a:latin typeface="HY견고딕" pitchFamily="18" charset="-127"/>
                <a:ea typeface="HY견고딕" pitchFamily="18" charset="-127"/>
              </a:rPr>
              <a:t>2020</a:t>
            </a:r>
            <a:r>
              <a:rPr lang="ko-KR" altLang="en-US" sz="1600" b="1" dirty="0">
                <a:solidFill>
                  <a:schemeClr val="tx1"/>
                </a:solidFill>
                <a:highlight>
                  <a:srgbClr val="800000"/>
                </a:highlight>
                <a:latin typeface="HY견고딕" pitchFamily="18" charset="-127"/>
                <a:ea typeface="HY견고딕" pitchFamily="18" charset="-127"/>
              </a:rPr>
              <a:t>학년도 봄학기</a:t>
            </a:r>
            <a:endParaRPr lang="en-US" altLang="ko-KR" sz="1600" b="1" dirty="0">
              <a:solidFill>
                <a:schemeClr val="tx1"/>
              </a:solidFill>
              <a:highlight>
                <a:srgbClr val="800000"/>
              </a:highlight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14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영어실력과 전문성을 한번에</a:t>
            </a:r>
            <a:r>
              <a:rPr lang="en-US" altLang="ko-KR" sz="14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!</a:t>
            </a:r>
            <a:br>
              <a:rPr lang="en-US" altLang="ko-KR" sz="14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14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해외 유학 대신 </a:t>
            </a:r>
            <a:r>
              <a:rPr lang="en-US" altLang="ko-KR" sz="14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IGSE</a:t>
            </a:r>
            <a:r>
              <a:rPr lang="ko-KR" altLang="en-US" sz="14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로</a:t>
            </a:r>
            <a:r>
              <a:rPr lang="en-US" altLang="ko-KR" sz="14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!</a:t>
            </a:r>
          </a:p>
          <a:p>
            <a:r>
              <a:rPr lang="ko-KR" altLang="en-US" sz="1600" b="1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영어교육 석사과정 신입생 모집</a:t>
            </a:r>
            <a:endParaRPr lang="en-US" altLang="ko-KR" sz="14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br>
              <a:rPr lang="en-US" altLang="ko-KR" sz="14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</a:br>
            <a:endParaRPr lang="en-US" altLang="ko-KR" sz="1200" b="1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sz="1200" b="1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l"/>
            <a:r>
              <a:rPr lang="ko-KR" altLang="en-US" sz="1200" b="1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교육과정의 특징 및 전문가 양성 분야 </a:t>
            </a:r>
            <a:endParaRPr lang="en-US" altLang="ko-KR" sz="1200" b="1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l"/>
            <a:r>
              <a:rPr lang="en-US" altLang="ko-KR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-</a:t>
            </a:r>
            <a:r>
              <a:rPr lang="en-AU" altLang="ko-KR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TESOL: </a:t>
            </a:r>
            <a:r>
              <a:rPr lang="ko-KR" altLang="en-US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실용적인 교수법과 연구능력을 갖춘 영어교사를 양성</a:t>
            </a:r>
            <a:endParaRPr lang="en-US" altLang="ko-KR" sz="12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l"/>
            <a:r>
              <a:rPr lang="en-US" altLang="ko-KR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-</a:t>
            </a:r>
            <a:r>
              <a:rPr lang="ko-KR" altLang="en-US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교육연극</a:t>
            </a:r>
            <a:r>
              <a:rPr lang="en-US" altLang="ko-KR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:</a:t>
            </a:r>
            <a:r>
              <a:rPr lang="ko-KR" altLang="en-US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창의</a:t>
            </a:r>
            <a:r>
              <a:rPr lang="en-US" altLang="ko-KR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-</a:t>
            </a:r>
            <a:r>
              <a:rPr lang="ko-KR" altLang="en-US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공감 능력을 갖춘 미래 인재 양성</a:t>
            </a:r>
            <a:endParaRPr lang="en-US" altLang="ko-KR" sz="12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l"/>
            <a:r>
              <a:rPr lang="en-US" altLang="ko-KR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-</a:t>
            </a:r>
            <a:r>
              <a:rPr lang="ko-KR" altLang="en-US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영어실력 향상</a:t>
            </a:r>
            <a:r>
              <a:rPr lang="en-US" altLang="ko-KR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:</a:t>
            </a:r>
            <a:r>
              <a:rPr lang="ko-KR" altLang="en-US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영어실력을 갖춘 영어교육 전문가 양성</a:t>
            </a:r>
            <a:endParaRPr lang="en-US" altLang="ko-KR" sz="12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l"/>
            <a:r>
              <a:rPr lang="en-US" altLang="ko-KR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-</a:t>
            </a:r>
            <a:r>
              <a:rPr lang="ko-KR" altLang="en-US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영어교재개발</a:t>
            </a:r>
            <a:r>
              <a:rPr lang="en-US" altLang="ko-KR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:</a:t>
            </a:r>
            <a:r>
              <a:rPr lang="ko-KR" altLang="en-US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디지털 시대를 이끌어갈 교재 개발자 양성</a:t>
            </a:r>
            <a:endParaRPr lang="en-US" altLang="ko-KR" sz="12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sz="1200" b="1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l"/>
            <a:r>
              <a:rPr lang="ko-KR" altLang="en-US" sz="1200" b="1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장학금</a:t>
            </a:r>
            <a:endParaRPr lang="en-US" altLang="ko-KR" sz="1200" b="1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l"/>
            <a:r>
              <a:rPr lang="en-US" altLang="ko-KR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대상</a:t>
            </a:r>
            <a:r>
              <a:rPr lang="en-US" altLang="ko-KR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타임스테솔 수료생 </a:t>
            </a:r>
            <a:r>
              <a:rPr lang="en-US" altLang="ko-KR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(2017 ~ </a:t>
            </a:r>
            <a:r>
              <a:rPr lang="ko-KR" altLang="en-US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현재</a:t>
            </a:r>
            <a:r>
              <a:rPr lang="en-US" altLang="ko-KR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algn="l"/>
            <a:r>
              <a:rPr lang="en-US" altLang="ko-KR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장학금</a:t>
            </a:r>
            <a:r>
              <a:rPr lang="en-US" altLang="ko-KR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:</a:t>
            </a:r>
            <a:r>
              <a:rPr lang="ko-KR" altLang="en-US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1200" dirty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등록금의</a:t>
            </a:r>
            <a:r>
              <a:rPr lang="en-US" altLang="ko-KR" sz="1200" dirty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 50% </a:t>
            </a:r>
            <a:r>
              <a:rPr lang="en-US" altLang="ko-KR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(2020</a:t>
            </a:r>
            <a:r>
              <a:rPr lang="ko-KR" altLang="en-US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년도 입학생에 한함</a:t>
            </a:r>
            <a:r>
              <a:rPr lang="en-US" altLang="ko-KR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algn="l"/>
            <a:r>
              <a:rPr lang="en-US" altLang="ko-KR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-</a:t>
            </a:r>
            <a:r>
              <a:rPr lang="ko-KR" altLang="en-US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기타 학기 중 성적우수자 성적장학금 추가 혜택</a:t>
            </a:r>
            <a:endParaRPr lang="en-US" altLang="ko-KR" sz="12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marL="171450" indent="-171450" algn="l">
              <a:buFontTx/>
              <a:buChar char="-"/>
            </a:pPr>
            <a:endParaRPr lang="en-US" altLang="ko-KR" sz="12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l"/>
            <a:r>
              <a:rPr lang="ko-KR" altLang="en-US" sz="1200" b="1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해택</a:t>
            </a:r>
            <a:endParaRPr lang="en-US" altLang="ko-KR" sz="1200" b="1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l"/>
            <a:r>
              <a:rPr lang="ko-KR" altLang="en-US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타임스테솔 졸업생 </a:t>
            </a:r>
            <a:r>
              <a:rPr lang="en-US" altLang="ko-KR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ko-KR" altLang="en-US" sz="12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학점 인정</a:t>
            </a:r>
            <a:endParaRPr lang="en-US" altLang="ko-KR" sz="12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sz="12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l"/>
            <a:r>
              <a:rPr lang="ko-KR" altLang="en-US" sz="1200" b="1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모집기간</a:t>
            </a:r>
            <a:r>
              <a:rPr lang="en-US" altLang="ko-KR" sz="1200" b="1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:</a:t>
            </a:r>
            <a:r>
              <a:rPr lang="ko-KR" altLang="en-US" sz="1200" b="1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1200" b="1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2020</a:t>
            </a:r>
            <a:r>
              <a:rPr lang="ko-KR" altLang="en-US" sz="1200" b="1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년 </a:t>
            </a:r>
            <a:r>
              <a:rPr lang="en-US" altLang="ko-KR" sz="1200" b="1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1200" b="1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1200" b="1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14</a:t>
            </a:r>
            <a:r>
              <a:rPr lang="ko-KR" altLang="en-US" sz="1200" b="1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일까지 </a:t>
            </a:r>
            <a:endParaRPr lang="en-US" altLang="ko-KR" sz="1200" b="1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1100" b="1" dirty="0">
              <a:solidFill>
                <a:schemeClr val="tx1"/>
              </a:solidFill>
              <a:highlight>
                <a:srgbClr val="000000"/>
              </a:highlight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1100" b="1" dirty="0">
                <a:solidFill>
                  <a:schemeClr val="tx1"/>
                </a:solidFill>
                <a:highlight>
                  <a:srgbClr val="000000"/>
                </a:highlight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ko-KR" altLang="en-US" sz="1100" b="1" dirty="0">
                <a:solidFill>
                  <a:schemeClr val="tx1"/>
                </a:solidFill>
                <a:highlight>
                  <a:srgbClr val="000000"/>
                </a:highlight>
                <a:latin typeface="HY견고딕" pitchFamily="18" charset="-127"/>
                <a:ea typeface="HY견고딕" pitchFamily="18" charset="-127"/>
              </a:rPr>
              <a:t>문의처</a:t>
            </a:r>
            <a:r>
              <a:rPr lang="en-US" altLang="ko-KR" sz="1100" b="1" dirty="0">
                <a:solidFill>
                  <a:schemeClr val="tx1"/>
                </a:solidFill>
                <a:highlight>
                  <a:srgbClr val="000000"/>
                </a:highlight>
                <a:latin typeface="HY견고딕" pitchFamily="18" charset="-127"/>
                <a:ea typeface="HY견고딕" pitchFamily="18" charset="-127"/>
              </a:rPr>
              <a:t>&gt;</a:t>
            </a:r>
          </a:p>
          <a:p>
            <a:r>
              <a:rPr lang="ko-KR" altLang="en-US" sz="1100" b="1" dirty="0">
                <a:solidFill>
                  <a:schemeClr val="tx1"/>
                </a:solidFill>
                <a:highlight>
                  <a:srgbClr val="000000"/>
                </a:highlight>
                <a:latin typeface="HY견고딕" pitchFamily="18" charset="-127"/>
                <a:ea typeface="HY견고딕" pitchFamily="18" charset="-127"/>
              </a:rPr>
              <a:t>홈페이지</a:t>
            </a:r>
            <a:r>
              <a:rPr lang="en-US" altLang="ko-KR" sz="1100" b="1" dirty="0">
                <a:solidFill>
                  <a:schemeClr val="tx1"/>
                </a:solidFill>
                <a:highlight>
                  <a:srgbClr val="000000"/>
                </a:highlight>
                <a:latin typeface="HY견고딕" pitchFamily="18" charset="-127"/>
                <a:ea typeface="HY견고딕" pitchFamily="18" charset="-127"/>
              </a:rPr>
              <a:t>: </a:t>
            </a:r>
            <a:r>
              <a:rPr lang="en-US" altLang="ko-KR" sz="1100" b="1" dirty="0">
                <a:solidFill>
                  <a:schemeClr val="tx1"/>
                </a:solidFill>
                <a:highlight>
                  <a:srgbClr val="000000"/>
                </a:highlight>
                <a:latin typeface="HY견고딕" pitchFamily="18" charset="-127"/>
                <a:ea typeface="HY견고딕" pitchFamily="18" charset="-12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www.igse.ac.kr</a:t>
            </a:r>
            <a:r>
              <a:rPr lang="ko-KR" altLang="en-US" sz="1100" b="1" dirty="0">
                <a:solidFill>
                  <a:schemeClr val="tx1"/>
                </a:solidFill>
                <a:highlight>
                  <a:srgbClr val="000000"/>
                </a:highlight>
                <a:latin typeface="HY견고딕" pitchFamily="18" charset="-127"/>
                <a:ea typeface="HY견고딕" pitchFamily="18" charset="-127"/>
              </a:rPr>
              <a:t>의 입학 희망자 게시판</a:t>
            </a:r>
            <a:endParaRPr lang="en-US" altLang="ko-KR" sz="1100" b="1" dirty="0">
              <a:solidFill>
                <a:schemeClr val="tx1"/>
              </a:solidFill>
              <a:highlight>
                <a:srgbClr val="000000"/>
              </a:highlight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1100" b="1" dirty="0">
                <a:solidFill>
                  <a:schemeClr val="tx1"/>
                </a:solidFill>
                <a:highlight>
                  <a:srgbClr val="000000"/>
                </a:highlight>
                <a:latin typeface="HY견고딕" pitchFamily="18" charset="-127"/>
                <a:ea typeface="HY견고딕" pitchFamily="18" charset="-127"/>
              </a:rPr>
              <a:t>입학상담 전화</a:t>
            </a:r>
            <a:r>
              <a:rPr lang="en-US" altLang="ko-KR" sz="1100" b="1" dirty="0">
                <a:solidFill>
                  <a:schemeClr val="tx1"/>
                </a:solidFill>
                <a:highlight>
                  <a:srgbClr val="000000"/>
                </a:highlight>
                <a:latin typeface="HY견고딕" pitchFamily="18" charset="-127"/>
                <a:ea typeface="HY견고딕" pitchFamily="18" charset="-127"/>
              </a:rPr>
              <a:t>: 080-804-0505 (</a:t>
            </a:r>
            <a:r>
              <a:rPr lang="ko-KR" altLang="en-US" sz="1100" b="1" dirty="0">
                <a:solidFill>
                  <a:schemeClr val="tx1"/>
                </a:solidFill>
                <a:highlight>
                  <a:srgbClr val="000000"/>
                </a:highlight>
                <a:latin typeface="HY견고딕" pitchFamily="18" charset="-127"/>
                <a:ea typeface="HY견고딕" pitchFamily="18" charset="-127"/>
              </a:rPr>
              <a:t>수신자 부담</a:t>
            </a:r>
            <a:r>
              <a:rPr lang="en-US" altLang="ko-KR" sz="1100" b="1" dirty="0">
                <a:solidFill>
                  <a:schemeClr val="tx1"/>
                </a:solidFill>
                <a:highlight>
                  <a:srgbClr val="000000"/>
                </a:highlight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1100" b="1" dirty="0">
                <a:solidFill>
                  <a:schemeClr val="tx1"/>
                </a:solidFill>
                <a:highlight>
                  <a:srgbClr val="000000"/>
                </a:highlight>
                <a:latin typeface="HY견고딕" pitchFamily="18" charset="-127"/>
                <a:ea typeface="HY견고딕" pitchFamily="18" charset="-127"/>
              </a:rPr>
              <a:t>또는 </a:t>
            </a:r>
            <a:r>
              <a:rPr lang="en-US" altLang="ko-KR" sz="1100" b="1" dirty="0">
                <a:solidFill>
                  <a:schemeClr val="tx1"/>
                </a:solidFill>
                <a:highlight>
                  <a:srgbClr val="000000"/>
                </a:highlight>
                <a:latin typeface="HY견고딕" pitchFamily="18" charset="-127"/>
                <a:ea typeface="HY견고딕" pitchFamily="18" charset="-127"/>
              </a:rPr>
              <a:t>02-6477-5114</a:t>
            </a:r>
          </a:p>
          <a:p>
            <a:endParaRPr lang="en-US" altLang="ko-KR" sz="1400" b="1" dirty="0">
              <a:solidFill>
                <a:schemeClr val="tx1"/>
              </a:solidFill>
              <a:highlight>
                <a:srgbClr val="FFFF00"/>
              </a:highlight>
              <a:latin typeface="HY견고딕" pitchFamily="18" charset="-127"/>
              <a:ea typeface="HY견고딕" pitchFamily="18" charset="-127"/>
            </a:endParaRPr>
          </a:p>
          <a:p>
            <a:endParaRPr lang="en-US" altLang="ko-KR" sz="1400" b="1" dirty="0">
              <a:solidFill>
                <a:srgbClr val="FF0000"/>
              </a:solidFill>
              <a:highlight>
                <a:srgbClr val="FFFF00"/>
              </a:highlight>
              <a:latin typeface="HY견고딕" pitchFamily="18" charset="-127"/>
              <a:ea typeface="HY견고딕" pitchFamily="18" charset="-127"/>
            </a:endParaRPr>
          </a:p>
          <a:p>
            <a:endParaRPr lang="en-US" altLang="ko-KR" sz="1400" b="1" dirty="0">
              <a:solidFill>
                <a:srgbClr val="FF0000"/>
              </a:solidFill>
              <a:highlight>
                <a:srgbClr val="FFFF00"/>
              </a:highlight>
              <a:latin typeface="HY견고딕" pitchFamily="18" charset="-127"/>
              <a:ea typeface="HY견고딕" pitchFamily="18" charset="-127"/>
            </a:endParaRPr>
          </a:p>
          <a:p>
            <a:br>
              <a:rPr lang="en-US" altLang="ko-KR" sz="1400" dirty="0">
                <a:latin typeface="HY견고딕" pitchFamily="18" charset="-127"/>
                <a:ea typeface="HY견고딕" pitchFamily="18" charset="-127"/>
              </a:rPr>
            </a:br>
            <a:r>
              <a:rPr lang="ko-KR" altLang="en-US" sz="1400" dirty="0">
                <a:latin typeface="HY견고딕" pitchFamily="18" charset="-127"/>
                <a:ea typeface="HY견고딕" pitchFamily="18" charset="-127"/>
              </a:rPr>
              <a:t>영어교육 석사과정 신입생 모집</a:t>
            </a:r>
            <a:br>
              <a:rPr lang="en-US" altLang="ko-KR" sz="1400" b="1" dirty="0">
                <a:solidFill>
                  <a:srgbClr val="FF0000"/>
                </a:solidFill>
                <a:highlight>
                  <a:srgbClr val="FFFF00"/>
                </a:highlight>
                <a:latin typeface="HY견고딕" pitchFamily="18" charset="-127"/>
                <a:ea typeface="HY견고딕" pitchFamily="18" charset="-127"/>
              </a:rPr>
            </a:br>
            <a:br>
              <a:rPr lang="en-US" altLang="ko-KR" sz="1400" dirty="0">
                <a:latin typeface="HY견고딕" pitchFamily="18" charset="-127"/>
                <a:ea typeface="HY견고딕" pitchFamily="18" charset="-127"/>
              </a:rPr>
            </a:br>
            <a:r>
              <a:rPr lang="ko-KR" altLang="en-US" sz="1400" dirty="0">
                <a:latin typeface="HY견고딕" pitchFamily="18" charset="-127"/>
                <a:ea typeface="HY견고딕" pitchFamily="18" charset="-127"/>
              </a:rPr>
              <a:t>영어교육 석사과정 신입생 모집</a:t>
            </a:r>
            <a:br>
              <a:rPr lang="en-US" altLang="ko-KR" sz="1400" dirty="0">
                <a:latin typeface="HY견고딕" pitchFamily="18" charset="-127"/>
                <a:ea typeface="HY견고딕" pitchFamily="18" charset="-127"/>
              </a:rPr>
            </a:br>
            <a:br>
              <a:rPr lang="en-US" altLang="ko-KR" sz="1400" dirty="0">
                <a:latin typeface="HY견고딕" pitchFamily="18" charset="-127"/>
                <a:ea typeface="HY견고딕" pitchFamily="18" charset="-127"/>
              </a:rPr>
            </a:br>
            <a:br>
              <a:rPr lang="en-US" altLang="ko-KR" sz="1400" dirty="0">
                <a:latin typeface="HY견고딕" pitchFamily="18" charset="-127"/>
                <a:ea typeface="HY견고딕" pitchFamily="18" charset="-127"/>
              </a:rPr>
            </a:br>
            <a:br>
              <a:rPr lang="en-US" altLang="ko-KR" sz="1400" dirty="0">
                <a:latin typeface="HY견고딕" pitchFamily="18" charset="-127"/>
                <a:ea typeface="HY견고딕" pitchFamily="18" charset="-127"/>
              </a:rPr>
            </a:br>
            <a:endParaRPr lang="ko-Kore-KR" sz="1400" dirty="0"/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6AC5CBF2-C916-E44C-B0DF-4091F9714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327174"/>
              </p:ext>
            </p:extLst>
          </p:nvPr>
        </p:nvGraphicFramePr>
        <p:xfrm>
          <a:off x="526472" y="2818151"/>
          <a:ext cx="5915891" cy="594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78973">
                  <a:extLst>
                    <a:ext uri="{9D8B030D-6E8A-4147-A177-3AD203B41FA5}">
                      <a16:colId xmlns:a16="http://schemas.microsoft.com/office/drawing/2014/main" val="2924486557"/>
                    </a:ext>
                  </a:extLst>
                </a:gridCol>
                <a:gridCol w="1399420">
                  <a:extLst>
                    <a:ext uri="{9D8B030D-6E8A-4147-A177-3AD203B41FA5}">
                      <a16:colId xmlns:a16="http://schemas.microsoft.com/office/drawing/2014/main" val="1945151781"/>
                    </a:ext>
                  </a:extLst>
                </a:gridCol>
                <a:gridCol w="1558525">
                  <a:extLst>
                    <a:ext uri="{9D8B030D-6E8A-4147-A177-3AD203B41FA5}">
                      <a16:colId xmlns:a16="http://schemas.microsoft.com/office/drawing/2014/main" val="3214545341"/>
                    </a:ext>
                  </a:extLst>
                </a:gridCol>
                <a:gridCol w="1478973">
                  <a:extLst>
                    <a:ext uri="{9D8B030D-6E8A-4147-A177-3AD203B41FA5}">
                      <a16:colId xmlns:a16="http://schemas.microsoft.com/office/drawing/2014/main" val="1143101670"/>
                    </a:ext>
                  </a:extLst>
                </a:gridCol>
              </a:tblGrid>
              <a:tr h="172387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학과</a:t>
                      </a:r>
                      <a:endParaRPr lang="ko-Kore-K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/>
                        <a:t>전공</a:t>
                      </a:r>
                      <a:endParaRPr lang="ko-Kore-K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/>
                        <a:t>모집인원</a:t>
                      </a:r>
                      <a:endParaRPr lang="ko-Kore-K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/>
                        <a:t>비고 </a:t>
                      </a:r>
                      <a:endParaRPr lang="ko-Kore-K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032436"/>
                  </a:ext>
                </a:extLst>
              </a:tr>
              <a:tr h="172387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/>
                        <a:t>영어교육용합학과</a:t>
                      </a:r>
                      <a:endParaRPr lang="ko-Kore-K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dirty="0"/>
                        <a:t>TESOL/ </a:t>
                      </a:r>
                      <a:r>
                        <a:rPr lang="ko-KR" altLang="en-US" sz="1000" dirty="0"/>
                        <a:t>영어교재발학</a:t>
                      </a:r>
                      <a:endParaRPr lang="ko-Kore-K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/>
                        <a:t>00</a:t>
                      </a:r>
                      <a:r>
                        <a:rPr lang="ko-KR" altLang="en-US" sz="1000" dirty="0"/>
                        <a:t>명</a:t>
                      </a:r>
                      <a:endParaRPr lang="ko-Kore-K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o-Kore-K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5469"/>
                  </a:ext>
                </a:extLst>
              </a:tr>
            </a:tbl>
          </a:graphicData>
        </a:graphic>
      </p:graphicFrame>
      <p:pic>
        <p:nvPicPr>
          <p:cNvPr id="15" name="그림 14" descr="사람, 실내, 그룹, 가장이(가) 표시된 사진&#10;&#10;자동 생성된 설명">
            <a:extLst>
              <a:ext uri="{FF2B5EF4-FFF2-40B4-BE49-F238E27FC236}">
                <a16:creationId xmlns:a16="http://schemas.microsoft.com/office/drawing/2014/main" id="{39ABEA99-1C2A-D94F-838B-D5B497242D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9123" y="6648796"/>
            <a:ext cx="1380837" cy="1106440"/>
          </a:xfrm>
          <a:prstGeom prst="rect">
            <a:avLst/>
          </a:prstGeom>
        </p:spPr>
      </p:pic>
      <p:pic>
        <p:nvPicPr>
          <p:cNvPr id="5" name="그림 4" descr="사람, 그룹, 사람들, 가장이(가) 표시된 사진&#10;&#10;자동 생성된 설명">
            <a:extLst>
              <a:ext uri="{FF2B5EF4-FFF2-40B4-BE49-F238E27FC236}">
                <a16:creationId xmlns:a16="http://schemas.microsoft.com/office/drawing/2014/main" id="{7BF39C5B-B379-B34B-9333-0050C9448A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9123" y="5526347"/>
            <a:ext cx="1380837" cy="1109913"/>
          </a:xfrm>
          <a:prstGeom prst="rect">
            <a:avLst/>
          </a:prstGeom>
        </p:spPr>
      </p:pic>
      <p:pic>
        <p:nvPicPr>
          <p:cNvPr id="8" name="그림 7" descr="사람, 실내, 천장, 가장이(가) 표시된 사진&#10;&#10;자동 생성된 설명">
            <a:extLst>
              <a:ext uri="{FF2B5EF4-FFF2-40B4-BE49-F238E27FC236}">
                <a16:creationId xmlns:a16="http://schemas.microsoft.com/office/drawing/2014/main" id="{53953A8A-F105-344B-9057-0EE1DA340E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9123" y="4378959"/>
            <a:ext cx="1380837" cy="111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817757"/>
      </p:ext>
    </p:extLst>
  </p:cSld>
  <p:clrMapOvr>
    <a:masterClrMapping/>
  </p:clrMapOvr>
</p:sld>
</file>

<file path=ppt/theme/theme1.xml><?xml version="1.0" encoding="utf-8"?>
<a:theme xmlns:a="http://schemas.openxmlformats.org/drawingml/2006/main" name="소포">
  <a:themeElements>
    <a:clrScheme name="소포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소포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소포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{FFDF807F-8721-7244-B67B-85F1CB712AE7}tf16401369</Template>
  <TotalTime>62</TotalTime>
  <Words>171</Words>
  <Application>Microsoft Macintosh PowerPoint</Application>
  <PresentationFormat>화면 슬라이드 쇼(4:3)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HY견고딕</vt:lpstr>
      <vt:lpstr>Arial</vt:lpstr>
      <vt:lpstr>Calibri</vt:lpstr>
      <vt:lpstr>Gill Sans MT</vt:lpstr>
      <vt:lpstr>소포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justin lee</dc:creator>
  <cp:lastModifiedBy>justin lee</cp:lastModifiedBy>
  <cp:revision>13</cp:revision>
  <dcterms:created xsi:type="dcterms:W3CDTF">2020-01-31T03:28:34Z</dcterms:created>
  <dcterms:modified xsi:type="dcterms:W3CDTF">2020-01-31T07:02:47Z</dcterms:modified>
</cp:coreProperties>
</file>